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7"/>
  </p:notesMasterIdLst>
  <p:sldIdLst>
    <p:sldId id="256" r:id="rId2"/>
    <p:sldId id="312" r:id="rId3"/>
    <p:sldId id="313" r:id="rId4"/>
    <p:sldId id="314" r:id="rId5"/>
    <p:sldId id="315" r:id="rId6"/>
    <p:sldId id="316" r:id="rId7"/>
    <p:sldId id="317" r:id="rId8"/>
    <p:sldId id="318" r:id="rId9"/>
    <p:sldId id="320" r:id="rId10"/>
    <p:sldId id="323" r:id="rId11"/>
    <p:sldId id="324" r:id="rId12"/>
    <p:sldId id="325" r:id="rId13"/>
    <p:sldId id="326" r:id="rId14"/>
    <p:sldId id="346" r:id="rId15"/>
    <p:sldId id="347" r:id="rId16"/>
    <p:sldId id="334" r:id="rId17"/>
    <p:sldId id="337" r:id="rId18"/>
    <p:sldId id="335" r:id="rId19"/>
    <p:sldId id="327" r:id="rId20"/>
    <p:sldId id="328" r:id="rId21"/>
    <p:sldId id="329" r:id="rId22"/>
    <p:sldId id="322" r:id="rId23"/>
    <p:sldId id="331" r:id="rId24"/>
    <p:sldId id="332" r:id="rId25"/>
    <p:sldId id="333" r:id="rId26"/>
    <p:sldId id="336" r:id="rId27"/>
    <p:sldId id="321" r:id="rId28"/>
    <p:sldId id="330" r:id="rId29"/>
    <p:sldId id="339" r:id="rId30"/>
    <p:sldId id="340" r:id="rId31"/>
    <p:sldId id="341" r:id="rId32"/>
    <p:sldId id="342" r:id="rId33"/>
    <p:sldId id="343" r:id="rId34"/>
    <p:sldId id="344" r:id="rId35"/>
    <p:sldId id="348" r:id="rId36"/>
  </p:sldIdLst>
  <p:sldSz cx="9144000" cy="5143500" type="screen16x9"/>
  <p:notesSz cx="6858000" cy="9144000"/>
  <p:embeddedFontLst>
    <p:embeddedFont>
      <p:font typeface="Fahkwang" panose="00000500000000000000" pitchFamily="2" charset="-34"/>
      <p:regular r:id="rId38"/>
      <p:bold r:id="rId39"/>
      <p:italic r:id="rId40"/>
      <p:boldItalic r:id="rId41"/>
    </p:embeddedFont>
    <p:embeddedFont>
      <p:font typeface="Ingrid Darling" panose="020B0604020202020204" charset="0"/>
      <p:regular r:id="rId42"/>
    </p:embeddedFont>
    <p:embeddedFont>
      <p:font typeface="Quicksand" panose="020B0604020202020204" charset="0"/>
      <p:regular r:id="rId43"/>
      <p:bold r:id="rId44"/>
    </p:embeddedFont>
    <p:embeddedFont>
      <p:font typeface="Roboto Condensed Light" panose="02000000000000000000" pitchFamily="2"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1F166-63CB-42ED-91F5-9A3CDC5EECB9}">
  <a:tblStyle styleId="{F671F166-63CB-42ED-91F5-9A3CDC5E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54358" autoAdjust="0"/>
  </p:normalViewPr>
  <p:slideViewPr>
    <p:cSldViewPr snapToGrid="0">
      <p:cViewPr varScale="1">
        <p:scale>
          <a:sx n="79" d="100"/>
          <a:sy n="79" d="100"/>
        </p:scale>
        <p:origin x="3186"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t Osoro" userId="09257cc71f9d3b6d" providerId="LiveId" clId="{1EE70092-CE98-4AA2-85D8-E5EBFFE409F4}"/>
    <pc:docChg chg="custSel addSld modSld">
      <pc:chgData name="Linet Osoro" userId="09257cc71f9d3b6d" providerId="LiveId" clId="{1EE70092-CE98-4AA2-85D8-E5EBFFE409F4}" dt="2024-04-18T02:07:13.075" v="393" actId="20577"/>
      <pc:docMkLst>
        <pc:docMk/>
      </pc:docMkLst>
      <pc:sldChg chg="modNotesTx">
        <pc:chgData name="Linet Osoro" userId="09257cc71f9d3b6d" providerId="LiveId" clId="{1EE70092-CE98-4AA2-85D8-E5EBFFE409F4}" dt="2024-04-18T02:00:06.031" v="145" actId="20577"/>
        <pc:sldMkLst>
          <pc:docMk/>
          <pc:sldMk cId="0" sldId="256"/>
        </pc:sldMkLst>
      </pc:sldChg>
      <pc:sldChg chg="modNotesTx">
        <pc:chgData name="Linet Osoro" userId="09257cc71f9d3b6d" providerId="LiveId" clId="{1EE70092-CE98-4AA2-85D8-E5EBFFE409F4}" dt="2024-04-18T02:00:58.341" v="173" actId="20577"/>
        <pc:sldMkLst>
          <pc:docMk/>
          <pc:sldMk cId="1757103998" sldId="312"/>
        </pc:sldMkLst>
      </pc:sldChg>
      <pc:sldChg chg="modNotesTx">
        <pc:chgData name="Linet Osoro" userId="09257cc71f9d3b6d" providerId="LiveId" clId="{1EE70092-CE98-4AA2-85D8-E5EBFFE409F4}" dt="2024-04-18T02:03:26.620" v="293" actId="20577"/>
        <pc:sldMkLst>
          <pc:docMk/>
          <pc:sldMk cId="259327034" sldId="313"/>
        </pc:sldMkLst>
      </pc:sldChg>
      <pc:sldChg chg="modNotesTx">
        <pc:chgData name="Linet Osoro" userId="09257cc71f9d3b6d" providerId="LiveId" clId="{1EE70092-CE98-4AA2-85D8-E5EBFFE409F4}" dt="2024-04-18T02:04:22.867" v="316" actId="20577"/>
        <pc:sldMkLst>
          <pc:docMk/>
          <pc:sldMk cId="4074401222" sldId="314"/>
        </pc:sldMkLst>
      </pc:sldChg>
      <pc:sldChg chg="modNotesTx">
        <pc:chgData name="Linet Osoro" userId="09257cc71f9d3b6d" providerId="LiveId" clId="{1EE70092-CE98-4AA2-85D8-E5EBFFE409F4}" dt="2024-04-18T02:05:34.188" v="324" actId="20577"/>
        <pc:sldMkLst>
          <pc:docMk/>
          <pc:sldMk cId="1549203828" sldId="343"/>
        </pc:sldMkLst>
      </pc:sldChg>
      <pc:sldChg chg="modNotesTx">
        <pc:chgData name="Linet Osoro" userId="09257cc71f9d3b6d" providerId="LiveId" clId="{1EE70092-CE98-4AA2-85D8-E5EBFFE409F4}" dt="2024-04-18T02:05:59.277" v="329" actId="20577"/>
        <pc:sldMkLst>
          <pc:docMk/>
          <pc:sldMk cId="4187565663" sldId="344"/>
        </pc:sldMkLst>
      </pc:sldChg>
      <pc:sldChg chg="modSp new mod modNotesTx">
        <pc:chgData name="Linet Osoro" userId="09257cc71f9d3b6d" providerId="LiveId" clId="{1EE70092-CE98-4AA2-85D8-E5EBFFE409F4}" dt="2024-04-18T02:07:13.075" v="393" actId="20577"/>
        <pc:sldMkLst>
          <pc:docMk/>
          <pc:sldMk cId="1483235472" sldId="348"/>
        </pc:sldMkLst>
        <pc:spChg chg="mod">
          <ac:chgData name="Linet Osoro" userId="09257cc71f9d3b6d" providerId="LiveId" clId="{1EE70092-CE98-4AA2-85D8-E5EBFFE409F4}" dt="2024-04-18T02:06:20.956" v="349" actId="20577"/>
          <ac:spMkLst>
            <pc:docMk/>
            <pc:sldMk cId="1483235472" sldId="348"/>
            <ac:spMk id="2" creationId="{23744278-D7C0-02B7-D40C-490C1B61B702}"/>
          </ac:spMkLst>
        </pc:spChg>
        <pc:spChg chg="mod">
          <ac:chgData name="Linet Osoro" userId="09257cc71f9d3b6d" providerId="LiveId" clId="{1EE70092-CE98-4AA2-85D8-E5EBFFE409F4}" dt="2024-04-18T02:06:40.710" v="357" actId="14100"/>
          <ac:spMkLst>
            <pc:docMk/>
            <pc:sldMk cId="1483235472" sldId="348"/>
            <ac:spMk id="3" creationId="{1E2421ED-A537-7A15-8E82-93DD160AFD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pa.gov/"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limate.gov/"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cover Understanding Global Climate change and its impact.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chose this topic because it is important and we wanted to spotlight it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Slide: Jennifer</a:t>
            </a:r>
          </a:p>
          <a:p>
            <a:r>
              <a:rPr lang="en-US" dirty="0"/>
              <a:t>The population of red meat has increased since 1980 and has taken a steep jump since 2015</a:t>
            </a:r>
          </a:p>
        </p:txBody>
      </p:sp>
    </p:spTree>
    <p:extLst>
      <p:ext uri="{BB962C8B-B14F-4D97-AF65-F5344CB8AC3E}">
        <p14:creationId xmlns:p14="http://schemas.microsoft.com/office/powerpoint/2010/main" val="1180731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loose positive correlation between the temperature and the population of red meat. The higher the temperature, the higher the population of red meat.</a:t>
            </a:r>
          </a:p>
        </p:txBody>
      </p:sp>
    </p:spTree>
    <p:extLst>
      <p:ext uri="{BB962C8B-B14F-4D97-AF65-F5344CB8AC3E}">
        <p14:creationId xmlns:p14="http://schemas.microsoft.com/office/powerpoint/2010/main" val="305346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poultry population is almost 5 times higher now than it was in 1980. It has steadily increased.</a:t>
            </a:r>
          </a:p>
        </p:txBody>
      </p:sp>
    </p:spTree>
    <p:extLst>
      <p:ext uri="{BB962C8B-B14F-4D97-AF65-F5344CB8AC3E}">
        <p14:creationId xmlns:p14="http://schemas.microsoft.com/office/powerpoint/2010/main" val="246620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very loose positive correlation between average temperature and weight of poultry</a:t>
            </a:r>
          </a:p>
        </p:txBody>
      </p:sp>
    </p:spTree>
    <p:extLst>
      <p:ext uri="{BB962C8B-B14F-4D97-AF65-F5344CB8AC3E}">
        <p14:creationId xmlns:p14="http://schemas.microsoft.com/office/powerpoint/2010/main" val="2747112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Steady increase in beef prices</a:t>
            </a:r>
          </a:p>
        </p:txBody>
      </p:sp>
    </p:spTree>
    <p:extLst>
      <p:ext uri="{BB962C8B-B14F-4D97-AF65-F5344CB8AC3E}">
        <p14:creationId xmlns:p14="http://schemas.microsoft.com/office/powerpoint/2010/main" val="215572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Steady increase in pork prices</a:t>
            </a:r>
          </a:p>
        </p:txBody>
      </p:sp>
    </p:spTree>
    <p:extLst>
      <p:ext uri="{BB962C8B-B14F-4D97-AF65-F5344CB8AC3E}">
        <p14:creationId xmlns:p14="http://schemas.microsoft.com/office/powerpoint/2010/main" val="4008580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has not been a dramatic increase in crop production over the years, but there has been an increase. Maize has had the most dramatic increase.</a:t>
            </a:r>
          </a:p>
        </p:txBody>
      </p:sp>
    </p:spTree>
    <p:extLst>
      <p:ext uri="{BB962C8B-B14F-4D97-AF65-F5344CB8AC3E}">
        <p14:creationId xmlns:p14="http://schemas.microsoft.com/office/powerpoint/2010/main" val="2386193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production of croups has increased over the years overall.</a:t>
            </a:r>
          </a:p>
        </p:txBody>
      </p:sp>
    </p:spTree>
    <p:extLst>
      <p:ext uri="{BB962C8B-B14F-4D97-AF65-F5344CB8AC3E}">
        <p14:creationId xmlns:p14="http://schemas.microsoft.com/office/powerpoint/2010/main" val="565905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no correlation between average temperature and maize production</a:t>
            </a:r>
          </a:p>
        </p:txBody>
      </p:sp>
    </p:spTree>
    <p:extLst>
      <p:ext uri="{BB962C8B-B14F-4D97-AF65-F5344CB8AC3E}">
        <p14:creationId xmlns:p14="http://schemas.microsoft.com/office/powerpoint/2010/main" val="149198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has been a steady increase in methane levels over the past 40 years. They started to increase faster around 2007. An increase in methane levels has directly contributed to global climate change.</a:t>
            </a:r>
          </a:p>
        </p:txBody>
      </p:sp>
    </p:spTree>
    <p:extLst>
      <p:ext uri="{BB962C8B-B14F-4D97-AF65-F5344CB8AC3E}">
        <p14:creationId xmlns:p14="http://schemas.microsoft.com/office/powerpoint/2010/main" val="326800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Linet</a:t>
            </a:r>
          </a:p>
          <a:p>
            <a:endParaRPr lang="en-US" dirty="0"/>
          </a:p>
          <a:p>
            <a:r>
              <a:rPr lang="en-US" b="0" i="0" dirty="0">
                <a:solidFill>
                  <a:srgbClr val="1D1C1D"/>
                </a:solidFill>
                <a:effectLst/>
                <a:highlight>
                  <a:srgbClr val="F8F8F8"/>
                </a:highlight>
                <a:latin typeface="Slack-Lato"/>
              </a:rPr>
              <a:t>We will discuss why it's crucial to understand and address climate change, </a:t>
            </a:r>
          </a:p>
          <a:p>
            <a:endParaRPr lang="en-US" b="0" i="0" dirty="0">
              <a:solidFill>
                <a:srgbClr val="1D1C1D"/>
              </a:solidFill>
              <a:effectLst/>
              <a:highlight>
                <a:srgbClr val="F8F8F8"/>
              </a:highlight>
              <a:latin typeface="Slack-Lato"/>
            </a:endParaRPr>
          </a:p>
          <a:p>
            <a:r>
              <a:rPr lang="en-US" b="0" i="0" dirty="0">
                <a:solidFill>
                  <a:srgbClr val="1D1C1D"/>
                </a:solidFill>
                <a:effectLst/>
                <a:highlight>
                  <a:srgbClr val="F8F8F8"/>
                </a:highlight>
                <a:latin typeface="Slack-Lato"/>
              </a:rPr>
              <a:t>We will be highlighting impacts on ecosystems, economies, and human well-being.</a:t>
            </a:r>
          </a:p>
          <a:p>
            <a:endParaRPr lang="en-US" b="0" i="0" dirty="0">
              <a:solidFill>
                <a:srgbClr val="1D1C1D"/>
              </a:solidFill>
              <a:effectLst/>
              <a:highlight>
                <a:srgbClr val="F8F8F8"/>
              </a:highlight>
              <a:latin typeface="Slack-Lato"/>
            </a:endParaRPr>
          </a:p>
          <a:p>
            <a:r>
              <a:rPr lang="en-US" b="0" i="0" dirty="0">
                <a:solidFill>
                  <a:srgbClr val="1D1C1D"/>
                </a:solidFill>
                <a:effectLst/>
                <a:highlight>
                  <a:srgbClr val="F8F8F8"/>
                </a:highlight>
                <a:latin typeface="Slack-Lato"/>
              </a:rPr>
              <a:t>Emphasize the need for collective action to mitigate its effects and adapt to the changes already underway.</a:t>
            </a:r>
          </a:p>
          <a:p>
            <a:endParaRPr lang="en-US" b="0" i="0" dirty="0">
              <a:solidFill>
                <a:srgbClr val="1D1C1D"/>
              </a:solidFill>
              <a:effectLst/>
              <a:highlight>
                <a:srgbClr val="F8F8F8"/>
              </a:highlight>
              <a:latin typeface="Slack-Lato"/>
            </a:endParaRPr>
          </a:p>
          <a:p>
            <a:r>
              <a:rPr lang="en-US" b="0" i="0" dirty="0">
                <a:solidFill>
                  <a:srgbClr val="1D1C1D"/>
                </a:solidFill>
                <a:effectLst/>
                <a:highlight>
                  <a:srgbClr val="F8F8F8"/>
                </a:highlight>
                <a:latin typeface="Slack-Lato"/>
              </a:rPr>
              <a:t>We will show the evidence of climate change and vulnerable regions</a:t>
            </a:r>
          </a:p>
          <a:p>
            <a:endParaRPr lang="en-US" b="0" i="0" dirty="0">
              <a:solidFill>
                <a:srgbClr val="1D1C1D"/>
              </a:solidFill>
              <a:effectLst/>
              <a:highlight>
                <a:srgbClr val="F8F8F8"/>
              </a:highlight>
              <a:latin typeface="Slack-Lato"/>
            </a:endParaRPr>
          </a:p>
          <a:p>
            <a:r>
              <a:rPr lang="en-US" b="0" i="0" dirty="0">
                <a:solidFill>
                  <a:srgbClr val="1D1C1D"/>
                </a:solidFill>
                <a:effectLst/>
                <a:highlight>
                  <a:srgbClr val="F8F8F8"/>
                </a:highlight>
                <a:latin typeface="Slack-Lato"/>
              </a:rPr>
              <a:t>Global efforts to address climate change individual actions and takeaways</a:t>
            </a:r>
            <a:endParaRPr lang="en-US" dirty="0"/>
          </a:p>
        </p:txBody>
      </p:sp>
    </p:spTree>
    <p:extLst>
      <p:ext uri="{BB962C8B-B14F-4D97-AF65-F5344CB8AC3E}">
        <p14:creationId xmlns:p14="http://schemas.microsoft.com/office/powerpoint/2010/main" val="252975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is a strong correlation between weight of red meat and methane levels. Cows expel methane gas and the higher the cow population, the higher the methane level.</a:t>
            </a:r>
          </a:p>
        </p:txBody>
      </p:sp>
    </p:spTree>
    <p:extLst>
      <p:ext uri="{BB962C8B-B14F-4D97-AF65-F5344CB8AC3E}">
        <p14:creationId xmlns:p14="http://schemas.microsoft.com/office/powerpoint/2010/main" val="462427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levels of CO2 have steadily increased over the past 50 years</a:t>
            </a:r>
          </a:p>
        </p:txBody>
      </p:sp>
    </p:spTree>
    <p:extLst>
      <p:ext uri="{BB962C8B-B14F-4D97-AF65-F5344CB8AC3E}">
        <p14:creationId xmlns:p14="http://schemas.microsoft.com/office/powerpoint/2010/main" val="205711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85045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There has been no dramatic change in precipitation over the years in these three cities. However, it may seem this way because of climate change. Climate change has led to period of dramatically less precipitation and dramatically more. This makes the totals level out.</a:t>
            </a:r>
          </a:p>
        </p:txBody>
      </p:sp>
    </p:spTree>
    <p:extLst>
      <p:ext uri="{BB962C8B-B14F-4D97-AF65-F5344CB8AC3E}">
        <p14:creationId xmlns:p14="http://schemas.microsoft.com/office/powerpoint/2010/main" val="3968953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In the summer, the temperatures have increased starting around 1980.</a:t>
            </a:r>
          </a:p>
        </p:txBody>
      </p:sp>
    </p:spTree>
    <p:extLst>
      <p:ext uri="{BB962C8B-B14F-4D97-AF65-F5344CB8AC3E}">
        <p14:creationId xmlns:p14="http://schemas.microsoft.com/office/powerpoint/2010/main" val="48882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Slide: Jesse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winter, the temperatures have increased starting around 1980.</a:t>
            </a:r>
          </a:p>
        </p:txBody>
      </p:sp>
    </p:spTree>
    <p:extLst>
      <p:ext uri="{BB962C8B-B14F-4D97-AF65-F5344CB8AC3E}">
        <p14:creationId xmlns:p14="http://schemas.microsoft.com/office/powerpoint/2010/main" val="1430351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Over the decades every statistical value has increased. In the 2000s alone, besides the outliers, every statistical value except the max increased. The median average temperature was around 8.7 in the 1970s and around 9.8 in the 200s.</a:t>
            </a:r>
          </a:p>
        </p:txBody>
      </p:sp>
    </p:spTree>
    <p:extLst>
      <p:ext uri="{BB962C8B-B14F-4D97-AF65-F5344CB8AC3E}">
        <p14:creationId xmlns:p14="http://schemas.microsoft.com/office/powerpoint/2010/main" val="357799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Upper left, polar ice melting so polar bears losing home</a:t>
            </a:r>
          </a:p>
          <a:p>
            <a:r>
              <a:rPr lang="en-US" dirty="0"/>
              <a:t>Bottom left, landslides in California</a:t>
            </a:r>
          </a:p>
          <a:p>
            <a:r>
              <a:rPr lang="en-US" dirty="0"/>
              <a:t>Right: Hurricane Ian destroys bridge to Sanibel Island</a:t>
            </a:r>
          </a:p>
        </p:txBody>
      </p:sp>
    </p:spTree>
    <p:extLst>
      <p:ext uri="{BB962C8B-B14F-4D97-AF65-F5344CB8AC3E}">
        <p14:creationId xmlns:p14="http://schemas.microsoft.com/office/powerpoint/2010/main" val="458836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4002182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Using the global Warming Impact Score scientist are able to know which countries have high scores.</a:t>
            </a:r>
          </a:p>
          <a:p>
            <a:endParaRPr lang="en-US" dirty="0"/>
          </a:p>
          <a:p>
            <a:r>
              <a:rPr lang="en-US" dirty="0"/>
              <a:t>---optional if have time---</a:t>
            </a:r>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099363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Linet</a:t>
            </a:r>
          </a:p>
          <a:p>
            <a:endParaRPr lang="en-US" dirty="0"/>
          </a:p>
          <a:p>
            <a:r>
              <a:rPr lang="en-US" b="0" i="0" dirty="0">
                <a:solidFill>
                  <a:srgbClr val="1D1C1D"/>
                </a:solidFill>
                <a:effectLst/>
                <a:highlight>
                  <a:srgbClr val="F8F8F8"/>
                </a:highlight>
                <a:latin typeface="Slack-Lato"/>
              </a:rPr>
              <a:t>We analyzed the livestock population vs temp</a:t>
            </a:r>
          </a:p>
          <a:p>
            <a:endParaRPr lang="en-US" b="0" i="0" dirty="0">
              <a:solidFill>
                <a:srgbClr val="1D1C1D"/>
              </a:solidFill>
              <a:effectLst/>
              <a:highlight>
                <a:srgbClr val="F8F8F8"/>
              </a:highlight>
              <a:latin typeface="Slack-Lato"/>
            </a:endParaRPr>
          </a:p>
          <a:p>
            <a:r>
              <a:rPr lang="en-US" b="0" i="0" dirty="0">
                <a:solidFill>
                  <a:srgbClr val="1D1C1D"/>
                </a:solidFill>
                <a:effectLst/>
                <a:highlight>
                  <a:srgbClr val="F8F8F8"/>
                </a:highlight>
                <a:latin typeface="Slack-Lato"/>
              </a:rPr>
              <a:t>Precipitation and the seasons</a:t>
            </a:r>
          </a:p>
          <a:p>
            <a:r>
              <a:rPr lang="en-US" b="0" i="0" dirty="0">
                <a:solidFill>
                  <a:srgbClr val="1D1C1D"/>
                </a:solidFill>
                <a:effectLst/>
                <a:highlight>
                  <a:srgbClr val="F8F8F8"/>
                </a:highlight>
                <a:latin typeface="Slack-Lato"/>
              </a:rPr>
              <a:t>  </a:t>
            </a:r>
          </a:p>
          <a:p>
            <a:r>
              <a:rPr lang="en-US" b="0" i="0" dirty="0">
                <a:solidFill>
                  <a:srgbClr val="1D1C1D"/>
                </a:solidFill>
                <a:effectLst/>
                <a:highlight>
                  <a:srgbClr val="F8F8F8"/>
                </a:highlight>
                <a:latin typeface="Slack-Lato"/>
              </a:rPr>
              <a:t>Production crops over the years</a:t>
            </a:r>
          </a:p>
          <a:p>
            <a:br>
              <a:rPr lang="en-US" dirty="0"/>
            </a:br>
            <a:r>
              <a:rPr lang="en-US" b="0" i="0" dirty="0">
                <a:solidFill>
                  <a:srgbClr val="1D1C1D"/>
                </a:solidFill>
                <a:effectLst/>
                <a:highlight>
                  <a:srgbClr val="F8F8F8"/>
                </a:highlight>
                <a:latin typeface="Slack-Lato"/>
              </a:rPr>
              <a:t>Carbon emissions (dioxide)</a:t>
            </a:r>
          </a:p>
          <a:p>
            <a:br>
              <a:rPr lang="en-US" dirty="0"/>
            </a:br>
            <a:r>
              <a:rPr lang="en-US" b="0" i="0" dirty="0">
                <a:solidFill>
                  <a:srgbClr val="1D1C1D"/>
                </a:solidFill>
                <a:effectLst/>
                <a:highlight>
                  <a:srgbClr val="F8F8F8"/>
                </a:highlight>
                <a:latin typeface="Slack-Lato"/>
              </a:rPr>
              <a:t>Methane </a:t>
            </a:r>
            <a:r>
              <a:rPr lang="en-US" b="0" i="0" dirty="0" err="1">
                <a:solidFill>
                  <a:srgbClr val="1D1C1D"/>
                </a:solidFill>
                <a:effectLst/>
                <a:highlight>
                  <a:srgbClr val="F8F8F8"/>
                </a:highlight>
                <a:latin typeface="Slack-Lato"/>
              </a:rPr>
              <a:t>gass</a:t>
            </a:r>
            <a:r>
              <a:rPr lang="en-US" b="0" i="0" dirty="0">
                <a:solidFill>
                  <a:srgbClr val="1D1C1D"/>
                </a:solidFill>
                <a:effectLst/>
                <a:highlight>
                  <a:srgbClr val="F8F8F8"/>
                </a:highlight>
                <a:latin typeface="Slack-Lato"/>
              </a:rPr>
              <a:t> levels</a:t>
            </a:r>
            <a:endParaRPr lang="en-US" dirty="0"/>
          </a:p>
        </p:txBody>
      </p:sp>
    </p:spTree>
    <p:extLst>
      <p:ext uri="{BB962C8B-B14F-4D97-AF65-F5344CB8AC3E}">
        <p14:creationId xmlns:p14="http://schemas.microsoft.com/office/powerpoint/2010/main" val="660254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highest contributors to co2 emissions are Texas, California, Pennsylvania, Ohio, and Illinois.</a:t>
            </a:r>
          </a:p>
        </p:txBody>
      </p:sp>
    </p:spTree>
    <p:extLst>
      <p:ext uri="{BB962C8B-B14F-4D97-AF65-F5344CB8AC3E}">
        <p14:creationId xmlns:p14="http://schemas.microsoft.com/office/powerpoint/2010/main" val="2911463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endParaRPr lang="en-US" dirty="0"/>
          </a:p>
          <a:p>
            <a:r>
              <a:rPr lang="en-US" dirty="0"/>
              <a:t>The lowest contributors to co2 emissions are Delaware, New Hampshire, Rhode Island, Vermont, and Washington DC.</a:t>
            </a:r>
          </a:p>
        </p:txBody>
      </p:sp>
    </p:spTree>
    <p:extLst>
      <p:ext uri="{BB962C8B-B14F-4D97-AF65-F5344CB8AC3E}">
        <p14:creationId xmlns:p14="http://schemas.microsoft.com/office/powerpoint/2010/main" val="2839969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ND-GAIN Index summarizes a country's vulnerability to climate change and other global challenges in combination with its readiness to improve resilience. It aims to help governments, businesses and communities better prioritize investments for a more efficient response to the immediate global challenges ahead. </a:t>
            </a:r>
          </a:p>
          <a:p>
            <a:endParaRPr lang="en-US" dirty="0"/>
          </a:p>
          <a:p>
            <a:r>
              <a:rPr lang="en-US" dirty="0"/>
              <a:t>Using the global Warming Impact Score scientist are able to know which countries have high scores </a:t>
            </a:r>
          </a:p>
          <a:p>
            <a:endParaRPr lang="en-US" dirty="0"/>
          </a:p>
          <a:p>
            <a:r>
              <a:rPr lang="en-US" dirty="0"/>
              <a:t>Bottom 5 countries </a:t>
            </a:r>
          </a:p>
          <a:p>
            <a:r>
              <a:rPr lang="en-US" dirty="0"/>
              <a:t>Afghanistan- drought and then heavy flooding</a:t>
            </a:r>
          </a:p>
          <a:p>
            <a:endParaRPr lang="en-US" dirty="0"/>
          </a:p>
          <a:p>
            <a:r>
              <a:rPr lang="en-US" dirty="0"/>
              <a:t>Mozambique—vulnerable coastlines and massive flooding </a:t>
            </a:r>
          </a:p>
          <a:p>
            <a:endParaRPr lang="en-US" dirty="0"/>
          </a:p>
          <a:p>
            <a:r>
              <a:rPr lang="en-US" dirty="0"/>
              <a:t>Myanmar--- In May 2023, the country got hit by Cyclone Mocha, the strongest cyclone ever recorded in the North Indian Ocean, that left 250,000 people in dire need of food and shelter.</a:t>
            </a:r>
          </a:p>
          <a:p>
            <a:endParaRPr lang="en-US" dirty="0"/>
          </a:p>
          <a:p>
            <a:r>
              <a:rPr lang="en-US" dirty="0"/>
              <a:t>Pakistan ---devastating floods</a:t>
            </a:r>
          </a:p>
          <a:p>
            <a:endParaRPr lang="en-US" dirty="0"/>
          </a:p>
          <a:p>
            <a:r>
              <a:rPr lang="en-US" dirty="0"/>
              <a:t>Haiti-- has been hit by 80 major climate events since 2000 and has suffered an economic loss of $392 million.</a:t>
            </a:r>
          </a:p>
          <a:p>
            <a:endParaRPr lang="en-US" dirty="0"/>
          </a:p>
        </p:txBody>
      </p:sp>
    </p:spTree>
    <p:extLst>
      <p:ext uri="{BB962C8B-B14F-4D97-AF65-F5344CB8AC3E}">
        <p14:creationId xmlns:p14="http://schemas.microsoft.com/office/powerpoint/2010/main" val="4201710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Linet</a:t>
            </a:r>
          </a:p>
          <a:p>
            <a:endParaRPr lang="en-US" dirty="0"/>
          </a:p>
          <a:p>
            <a:r>
              <a:rPr lang="en-US" dirty="0"/>
              <a:t>Read bullets on slide</a:t>
            </a:r>
          </a:p>
          <a:p>
            <a:endParaRPr lang="en-US" dirty="0"/>
          </a:p>
          <a:p>
            <a:pPr algn="l"/>
            <a:r>
              <a:rPr lang="en-US" b="0" i="0" dirty="0">
                <a:solidFill>
                  <a:srgbClr val="1F2328"/>
                </a:solidFill>
                <a:effectLst/>
                <a:highlight>
                  <a:srgbClr val="FFFFFF"/>
                </a:highlight>
                <a:latin typeface="-apple-system"/>
              </a:rPr>
              <a:t>President Biden and Vice President Harris have set out some groundbreaking goals</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a. Reducing U.S. greenhouse gas emissions 50-52 percent below 2005 levels in 2030</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b. Reaching 100 percent carbon pollution-free electricity by 2035</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c. Achieving a net-zero emission economy by 2050</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d. Delivering 40 percent of the benefits from federal investments in climate and clean energy to disadvantaged communities.</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e. Congress passed the Inflation Reduction Act – the most significant legislation in U.S. history to tackle the climate crisis and the Bipartisan Infrastructure Law.</a:t>
            </a:r>
          </a:p>
          <a:p>
            <a:pPr algn="l"/>
            <a:endParaRPr lang="en-US" b="0" i="0" dirty="0">
              <a:solidFill>
                <a:srgbClr val="1F2328"/>
              </a:solidFill>
              <a:effectLst/>
              <a:highlight>
                <a:srgbClr val="FFFFFF"/>
              </a:highlight>
              <a:latin typeface="-apple-system"/>
            </a:endParaRPr>
          </a:p>
          <a:p>
            <a:pPr algn="l"/>
            <a:r>
              <a:rPr lang="en-US" b="0" i="0" dirty="0">
                <a:solidFill>
                  <a:srgbClr val="1F2328"/>
                </a:solidFill>
                <a:effectLst/>
                <a:highlight>
                  <a:srgbClr val="FFFFFF"/>
                </a:highlight>
                <a:latin typeface="-apple-system"/>
              </a:rPr>
              <a:t>f. New investments in U.S. clean energy manufacturing electric vehicles and batteries, and clean power projects have reached over $390 billion dollars.</a:t>
            </a:r>
          </a:p>
        </p:txBody>
      </p:sp>
    </p:spTree>
    <p:extLst>
      <p:ext uri="{BB962C8B-B14F-4D97-AF65-F5344CB8AC3E}">
        <p14:creationId xmlns:p14="http://schemas.microsoft.com/office/powerpoint/2010/main" val="34717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Linet</a:t>
            </a:r>
          </a:p>
          <a:p>
            <a:endParaRPr lang="en-US" dirty="0"/>
          </a:p>
          <a:p>
            <a:r>
              <a:rPr lang="en-US" dirty="0"/>
              <a:t>We all have a part to play in helping with combating climate change, </a:t>
            </a:r>
          </a:p>
          <a:p>
            <a:endParaRPr lang="en-US" dirty="0"/>
          </a:p>
          <a:p>
            <a:r>
              <a:rPr lang="en-US" dirty="0"/>
              <a:t>by making the right long-term decision that will help reduce our carbon print </a:t>
            </a:r>
          </a:p>
          <a:p>
            <a:endParaRPr lang="en-US" dirty="0"/>
          </a:p>
          <a:p>
            <a:r>
              <a:rPr lang="en-US" dirty="0"/>
              <a:t>by taking small steps like recycling, reusing or just turning the AC off in the evening and opening the windows instead.</a:t>
            </a:r>
          </a:p>
        </p:txBody>
      </p:sp>
    </p:spTree>
    <p:extLst>
      <p:ext uri="{BB962C8B-B14F-4D97-AF65-F5344CB8AC3E}">
        <p14:creationId xmlns:p14="http://schemas.microsoft.com/office/powerpoint/2010/main" val="3619205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Jennifer </a:t>
            </a:r>
          </a:p>
          <a:p>
            <a:r>
              <a:rPr lang="en-US" dirty="0"/>
              <a:t>Show the code with graphs </a:t>
            </a:r>
          </a:p>
        </p:txBody>
      </p:sp>
    </p:spTree>
    <p:extLst>
      <p:ext uri="{BB962C8B-B14F-4D97-AF65-F5344CB8AC3E}">
        <p14:creationId xmlns:p14="http://schemas.microsoft.com/office/powerpoint/2010/main" val="353909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Linet</a:t>
            </a:r>
          </a:p>
          <a:p>
            <a:endParaRPr lang="en-US" dirty="0"/>
          </a:p>
          <a:p>
            <a:r>
              <a:rPr lang="en-US" b="0" i="0" dirty="0">
                <a:solidFill>
                  <a:srgbClr val="1D1C1D"/>
                </a:solidFill>
                <a:effectLst/>
                <a:highlight>
                  <a:srgbClr val="F8F8F8"/>
                </a:highlight>
                <a:latin typeface="Slack-Lato"/>
              </a:rPr>
              <a:t>We used Kaggle, </a:t>
            </a:r>
            <a:r>
              <a:rPr lang="en-US" b="0" i="0" dirty="0" err="1">
                <a:solidFill>
                  <a:srgbClr val="1D1C1D"/>
                </a:solidFill>
                <a:effectLst/>
                <a:highlight>
                  <a:srgbClr val="F8F8F8"/>
                </a:highlight>
                <a:latin typeface="Slack-Lato"/>
              </a:rPr>
              <a:t>Data.world</a:t>
            </a:r>
            <a:r>
              <a:rPr lang="en-US" b="0" i="0" dirty="0">
                <a:solidFill>
                  <a:srgbClr val="1D1C1D"/>
                </a:solidFill>
                <a:effectLst/>
                <a:highlight>
                  <a:srgbClr val="F8F8F8"/>
                </a:highlight>
                <a:latin typeface="Slack-Lato"/>
              </a:rPr>
              <a:t>,  </a:t>
            </a:r>
            <a:r>
              <a:rPr lang="en-US" b="0" i="0" u="none" strike="noStrike" dirty="0">
                <a:effectLst/>
                <a:highlight>
                  <a:srgbClr val="F8F8F8"/>
                </a:highlight>
                <a:latin typeface="Slack-Lato"/>
                <a:hlinkClick r:id="rId3"/>
              </a:rPr>
              <a:t>epa.gov</a:t>
            </a:r>
            <a:r>
              <a:rPr lang="en-US" b="0" i="0" dirty="0">
                <a:solidFill>
                  <a:srgbClr val="1D1C1D"/>
                </a:solidFill>
                <a:effectLst/>
                <a:highlight>
                  <a:srgbClr val="F8F8F8"/>
                </a:highlight>
                <a:latin typeface="Slack-Lato"/>
              </a:rPr>
              <a:t> and </a:t>
            </a:r>
            <a:r>
              <a:rPr lang="en-US" b="0" i="0" u="none" strike="noStrike" dirty="0">
                <a:effectLst/>
                <a:highlight>
                  <a:srgbClr val="F8F8F8"/>
                </a:highlight>
                <a:latin typeface="Slack-Lato"/>
                <a:hlinkClick r:id="rId4"/>
              </a:rPr>
              <a:t>climate.gov</a:t>
            </a:r>
            <a:endParaRPr lang="en-US" b="0" i="0" u="none" strike="noStrike" dirty="0">
              <a:effectLst/>
              <a:highlight>
                <a:srgbClr val="F8F8F8"/>
              </a:highlight>
              <a:latin typeface="Slack-Lato"/>
            </a:endParaRPr>
          </a:p>
          <a:p>
            <a:endParaRPr lang="en-US" b="0" i="0" u="none" strike="noStrike" dirty="0">
              <a:effectLst/>
              <a:highlight>
                <a:srgbClr val="F8F8F8"/>
              </a:highlight>
              <a:latin typeface="Slack-Lato"/>
            </a:endParaRPr>
          </a:p>
          <a:p>
            <a:r>
              <a:rPr lang="en-US" b="0" i="0" dirty="0">
                <a:solidFill>
                  <a:srgbClr val="1D1C1D"/>
                </a:solidFill>
                <a:effectLst/>
                <a:highlight>
                  <a:srgbClr val="F8F8F8"/>
                </a:highlight>
                <a:latin typeface="Slack-Lato"/>
              </a:rPr>
              <a:t>we used SQL to upload the database then we exported to CSV </a:t>
            </a:r>
          </a:p>
          <a:p>
            <a:r>
              <a:rPr lang="en-US" b="0" i="0" dirty="0">
                <a:solidFill>
                  <a:srgbClr val="1D1C1D"/>
                </a:solidFill>
                <a:effectLst/>
                <a:highlight>
                  <a:srgbClr val="F8F8F8"/>
                </a:highlight>
                <a:latin typeface="Slack-Lato"/>
              </a:rPr>
              <a:t>using python and pandas we analyzed the plots that we will be using.</a:t>
            </a:r>
          </a:p>
          <a:p>
            <a:br>
              <a:rPr lang="en-US" dirty="0"/>
            </a:br>
            <a:r>
              <a:rPr lang="en-US" b="0" i="0" dirty="0">
                <a:solidFill>
                  <a:srgbClr val="1D1C1D"/>
                </a:solidFill>
                <a:effectLst/>
                <a:highlight>
                  <a:srgbClr val="F8F8F8"/>
                </a:highlight>
                <a:latin typeface="Slack-Lato"/>
              </a:rPr>
              <a:t>We did used sorted and group by and dropped the null values </a:t>
            </a:r>
          </a:p>
          <a:p>
            <a:endParaRPr lang="en-US" b="0" i="0" dirty="0">
              <a:solidFill>
                <a:srgbClr val="1D1C1D"/>
              </a:solidFill>
              <a:effectLst/>
              <a:highlight>
                <a:srgbClr val="F8F8F8"/>
              </a:highlight>
              <a:latin typeface="Slack-Lato"/>
            </a:endParaRPr>
          </a:p>
          <a:p>
            <a:r>
              <a:rPr lang="en-US" b="0" i="0" dirty="0">
                <a:solidFill>
                  <a:srgbClr val="1D1C1D"/>
                </a:solidFill>
                <a:effectLst/>
                <a:highlight>
                  <a:srgbClr val="F8F8F8"/>
                </a:highlight>
                <a:latin typeface="Slack-Lato"/>
              </a:rPr>
              <a:t>for our interactive visualization we used </a:t>
            </a:r>
            <a:r>
              <a:rPr lang="en-US" b="0" i="0" dirty="0" err="1">
                <a:solidFill>
                  <a:srgbClr val="1D1C1D"/>
                </a:solidFill>
                <a:effectLst/>
                <a:highlight>
                  <a:srgbClr val="F8F8F8"/>
                </a:highlight>
                <a:latin typeface="Slack-Lato"/>
              </a:rPr>
              <a:t>plotly</a:t>
            </a:r>
            <a:r>
              <a:rPr lang="en-US" b="0" i="0" dirty="0">
                <a:solidFill>
                  <a:srgbClr val="1D1C1D"/>
                </a:solidFill>
                <a:effectLst/>
                <a:highlight>
                  <a:srgbClr val="F8F8F8"/>
                </a:highlight>
                <a:latin typeface="Slack-Lato"/>
              </a:rPr>
              <a:t> and folium.</a:t>
            </a:r>
          </a:p>
          <a:p>
            <a:endParaRPr lang="en-US" b="0" i="0" dirty="0">
              <a:solidFill>
                <a:srgbClr val="1D1C1D"/>
              </a:solidFill>
              <a:effectLst/>
              <a:highlight>
                <a:srgbClr val="F8F8F8"/>
              </a:highlight>
              <a:latin typeface="Slack-Lato"/>
            </a:endParaRPr>
          </a:p>
          <a:p>
            <a:r>
              <a:rPr lang="en-US" b="0" i="0" dirty="0">
                <a:solidFill>
                  <a:srgbClr val="1D1C1D"/>
                </a:solidFill>
                <a:effectLst/>
                <a:highlight>
                  <a:srgbClr val="F8F8F8"/>
                </a:highlight>
                <a:latin typeface="Slack-Lato"/>
              </a:rPr>
              <a:t> For the new Library we did use Seaborn.</a:t>
            </a:r>
            <a:endParaRPr lang="en-US" dirty="0"/>
          </a:p>
        </p:txBody>
      </p:sp>
    </p:spTree>
    <p:extLst>
      <p:ext uri="{BB962C8B-B14F-4D97-AF65-F5344CB8AC3E}">
        <p14:creationId xmlns:p14="http://schemas.microsoft.com/office/powerpoint/2010/main" val="409096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10872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involves significant changes in average conditions—such as temperature, precipitation, wind patterns, and other aspects of climate that occur over years, decades, centuries, or longer. </a:t>
            </a:r>
          </a:p>
          <a:p>
            <a:endParaRPr lang="en-US" dirty="0"/>
          </a:p>
          <a:p>
            <a:r>
              <a:rPr lang="en-US" dirty="0"/>
              <a:t>Climate change involves longer-term trends, such as shifts toward warmer, wetter, or drier conditions. These trends can be caused by natural variability in climate over time, as well as human activities that add greenhouse gases to the atmosphere like burning fossil fuels for energy.</a:t>
            </a:r>
          </a:p>
        </p:txBody>
      </p:sp>
    </p:spTree>
    <p:extLst>
      <p:ext uri="{BB962C8B-B14F-4D97-AF65-F5344CB8AC3E}">
        <p14:creationId xmlns:p14="http://schemas.microsoft.com/office/powerpoint/2010/main" val="247216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occurs over a long period of time, typically over decades or longer. In contrast, climate variability includes changes that occur within shorter timeframes, such as a month, season, or year. </a:t>
            </a:r>
          </a:p>
          <a:p>
            <a:endParaRPr lang="en-US" dirty="0"/>
          </a:p>
          <a:p>
            <a:r>
              <a:rPr lang="en-US" dirty="0"/>
              <a:t>Climate variability explains the natural variability within the system. For example, one unusually cold or wet year followed by an unusually warm or dry year would not be considered a sign of climate change.</a:t>
            </a:r>
          </a:p>
        </p:txBody>
      </p:sp>
    </p:spTree>
    <p:extLst>
      <p:ext uri="{BB962C8B-B14F-4D97-AF65-F5344CB8AC3E}">
        <p14:creationId xmlns:p14="http://schemas.microsoft.com/office/powerpoint/2010/main" val="43666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316633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endParaRPr lang="en-US" dirty="0"/>
          </a:p>
          <a:p>
            <a:r>
              <a:rPr lang="en-US" dirty="0"/>
              <a:t>Human activities have contributed substantially to climate change through green house gas emissions. Concentrations of the green house gases have increased since the industrial revolution.  Green house effect causes temperature rises.</a:t>
            </a:r>
          </a:p>
          <a:p>
            <a:endParaRPr lang="en-US" dirty="0"/>
          </a:p>
          <a:p>
            <a:r>
              <a:rPr lang="en-US" dirty="0"/>
              <a:t>Burning fossil fuels changes the climate more than any other human activity.</a:t>
            </a:r>
          </a:p>
          <a:p>
            <a:endParaRPr lang="en-US" dirty="0"/>
          </a:p>
          <a:p>
            <a:r>
              <a:rPr lang="en-US" dirty="0"/>
              <a:t>Carbon dioxide, methane and nitrous oxide are more abundant in the earth atmosphere than in any time in 800, 00 years. </a:t>
            </a:r>
          </a:p>
          <a:p>
            <a:endParaRPr lang="en-US" dirty="0"/>
          </a:p>
          <a:p>
            <a:r>
              <a:rPr lang="en-US" dirty="0"/>
              <a:t>Activities such as agriculture, road construction, and deforestation can change the reflectivity of the earth's surface, leading to local warming or cooling. This effect is observed in heat islands, which are urban centers that are warmer than the surrounding, less populated areas. </a:t>
            </a:r>
          </a:p>
          <a:p>
            <a:endParaRPr lang="en-US" dirty="0"/>
          </a:p>
          <a:p>
            <a:r>
              <a:rPr lang="en-US" dirty="0"/>
              <a:t>Change in suns energy output can affect the intensity of the sunlight that reaches the earth surface. Solar variations have played  little role in the climate change </a:t>
            </a:r>
          </a:p>
          <a:p>
            <a:endParaRPr lang="en-US" dirty="0"/>
          </a:p>
          <a:p>
            <a:r>
              <a:rPr lang="en-US" dirty="0"/>
              <a:t>Volcanoes eruptions release large quantities of carbon dioxide, human activities emit more than 100 times as much carbon dioxide as volcanoes each year.</a:t>
            </a:r>
          </a:p>
        </p:txBody>
      </p:sp>
    </p:spTree>
    <p:extLst>
      <p:ext uri="{BB962C8B-B14F-4D97-AF65-F5344CB8AC3E}">
        <p14:creationId xmlns:p14="http://schemas.microsoft.com/office/powerpoint/2010/main" val="1398622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alphaModFix/>
          </a:blip>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alphaModFix/>
          </a:blip>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alphaModFix/>
          </a:blip>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alphaModFix/>
          </a:blip>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38" name="Google Shape;38;p4"/>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39" name="Google Shape;39;p4"/>
          <p:cNvPicPr preferRelativeResize="0"/>
          <p:nvPr/>
        </p:nvPicPr>
        <p:blipFill>
          <a:blip r:embed="rId3">
            <a:alphaModFix/>
          </a:blip>
          <a:stretch>
            <a:fillRect/>
          </a:stretch>
        </p:blipFill>
        <p:spPr>
          <a:xfrm rot="3736558" flipH="1">
            <a:off x="-1248351" y="-280392"/>
            <a:ext cx="1416652" cy="1513911"/>
          </a:xfrm>
          <a:prstGeom prst="rect">
            <a:avLst/>
          </a:prstGeom>
          <a:noFill/>
          <a:ln>
            <a:noFill/>
          </a:ln>
        </p:spPr>
      </p:pic>
      <p:pic>
        <p:nvPicPr>
          <p:cNvPr id="40" name="Google Shape;40;p4"/>
          <p:cNvPicPr preferRelativeResize="0"/>
          <p:nvPr/>
        </p:nvPicPr>
        <p:blipFill>
          <a:blip r:embed="rId4">
            <a:alphaModFix amt="42000"/>
          </a:blip>
          <a:stretch>
            <a:fillRect/>
          </a:stretch>
        </p:blipFill>
        <p:spPr>
          <a:xfrm rot="-9921072" flipH="1">
            <a:off x="-911459" y="4730533"/>
            <a:ext cx="4266899" cy="2787648"/>
          </a:xfrm>
          <a:prstGeom prst="rect">
            <a:avLst/>
          </a:prstGeom>
          <a:noFill/>
          <a:ln>
            <a:noFill/>
          </a:ln>
        </p:spPr>
      </p:pic>
      <p:pic>
        <p:nvPicPr>
          <p:cNvPr id="41" name="Google Shape;41;p4"/>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42" name="Google Shape;42;p4"/>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43" name="Google Shape;43;p4"/>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44" name="Google Shape;44;p4"/>
          <p:cNvPicPr preferRelativeResize="0"/>
          <p:nvPr/>
        </p:nvPicPr>
        <p:blipFill>
          <a:blip r:embed="rId2">
            <a:alphaModFix/>
          </a:blip>
          <a:stretch>
            <a:fillRect/>
          </a:stretch>
        </p:blipFill>
        <p:spPr>
          <a:xfrm rot="9178279" flipH="1">
            <a:off x="5754618" y="4833876"/>
            <a:ext cx="4231198" cy="2764324"/>
          </a:xfrm>
          <a:prstGeom prst="rect">
            <a:avLst/>
          </a:prstGeom>
          <a:noFill/>
          <a:ln>
            <a:noFill/>
          </a:ln>
        </p:spPr>
      </p:pic>
      <p:pic>
        <p:nvPicPr>
          <p:cNvPr id="45" name="Google Shape;45;p4"/>
          <p:cNvPicPr preferRelativeResize="0"/>
          <p:nvPr/>
        </p:nvPicPr>
        <p:blipFill>
          <a:blip r:embed="rId3">
            <a:alphaModFix/>
          </a:blip>
          <a:stretch>
            <a:fillRect/>
          </a:stretch>
        </p:blipFill>
        <p:spPr>
          <a:xfrm rot="-2700000">
            <a:off x="8467974" y="3971347"/>
            <a:ext cx="1956698" cy="20910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alphaModFix/>
          </a:blip>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alphaModFix/>
          </a:blip>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alphaModFix/>
          </a:blip>
          <a:stretch>
            <a:fillRect/>
          </a:stretch>
        </p:blipFill>
        <p:spPr>
          <a:xfrm>
            <a:off x="8070900" y="-1501525"/>
            <a:ext cx="2502450" cy="24824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7" name="Google Shape;87;p9"/>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alphaModFix/>
          </a:blip>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alphaModFix/>
          </a:blip>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alphaModFix/>
          </a:blip>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alphaModFix/>
          </a:blip>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alphaModFix/>
          </a:blip>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alphaModFix/>
          </a:blip>
          <a:stretch>
            <a:fillRect/>
          </a:stretch>
        </p:blipFill>
        <p:spPr>
          <a:xfrm rot="10800000" flipH="1">
            <a:off x="8084488" y="-950413"/>
            <a:ext cx="1544577" cy="16506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alphaModFix/>
          </a:blip>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alphaModFix/>
          </a:blip>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a:buNone/>
              <a:defRPr sz="2800">
                <a:solidFill>
                  <a:schemeClr val="lt2"/>
                </a:solidFill>
                <a:latin typeface="Fahkwang"/>
                <a:ea typeface="Fahkwang"/>
                <a:cs typeface="Fahkwang"/>
                <a:sym typeface="Fahkwang"/>
              </a:defRPr>
            </a:lvl1pPr>
            <a:lvl2pPr lvl="1"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2pPr>
            <a:lvl3pPr lvl="2"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3pPr>
            <a:lvl4pPr lvl="3"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4pPr>
            <a:lvl5pPr lvl="4"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5pPr>
            <a:lvl6pPr lvl="5"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6pPr>
            <a:lvl7pPr lvl="6"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7pPr>
            <a:lvl8pPr lvl="7"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8pPr>
            <a:lvl9pPr lvl="8"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77"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Understanding</a:t>
            </a:r>
            <a:br>
              <a:rPr lang="en" sz="4100" dirty="0"/>
            </a:br>
            <a:r>
              <a:rPr lang="en" sz="8000" dirty="0">
                <a:latin typeface="Ingrid Darling"/>
                <a:ea typeface="Ingrid Darling"/>
                <a:cs typeface="Ingrid Darling"/>
                <a:sym typeface="Ingrid Darling"/>
              </a:rPr>
              <a:t>Global Climate Change </a:t>
            </a:r>
            <a:r>
              <a:rPr lang="en" sz="3200" dirty="0">
                <a:solidFill>
                  <a:schemeClr val="accent3"/>
                </a:solidFill>
              </a:rPr>
              <a:t>and it’s impact</a:t>
            </a:r>
            <a:endParaRPr sz="3200" dirty="0">
              <a:solidFill>
                <a:schemeClr val="accent3"/>
              </a:solidFill>
            </a:endParaRPr>
          </a:p>
        </p:txBody>
      </p:sp>
      <p:sp>
        <p:nvSpPr>
          <p:cNvPr id="386" name="Google Shape;386;p37"/>
          <p:cNvSpPr txBox="1">
            <a:spLocks noGrp="1"/>
          </p:cNvSpPr>
          <p:nvPr>
            <p:ph type="subTitle" idx="1"/>
          </p:nvPr>
        </p:nvSpPr>
        <p:spPr>
          <a:xfrm>
            <a:off x="1296063" y="3164625"/>
            <a:ext cx="6559825"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Linet</a:t>
            </a:r>
            <a:r>
              <a:rPr lang="en" sz="1600" dirty="0"/>
              <a:t> </a:t>
            </a:r>
            <a:r>
              <a:rPr lang="en" sz="1600" dirty="0" err="1"/>
              <a:t>Osoro</a:t>
            </a:r>
            <a:r>
              <a:rPr lang="en" sz="1600" dirty="0"/>
              <a:t>, Jennifer Savage, Jesse Reed, Damon Robinson</a:t>
            </a:r>
            <a:endParaRPr sz="1600" dirty="0"/>
          </a:p>
        </p:txBody>
      </p:sp>
      <p:pic>
        <p:nvPicPr>
          <p:cNvPr id="387" name="Google Shape;387;p37"/>
          <p:cNvPicPr preferRelativeResize="0"/>
          <p:nvPr/>
        </p:nvPicPr>
        <p:blipFill>
          <a:blip r:embed="rId3">
            <a:alphaModFix/>
          </a:blip>
          <a:stretch>
            <a:fillRect/>
          </a:stretch>
        </p:blipFill>
        <p:spPr>
          <a:xfrm>
            <a:off x="3244342" y="3779550"/>
            <a:ext cx="2655307" cy="2638500"/>
          </a:xfrm>
          <a:prstGeom prst="rect">
            <a:avLst/>
          </a:prstGeom>
          <a:noFill/>
          <a:ln>
            <a:noFill/>
          </a:ln>
        </p:spPr>
      </p:pic>
      <p:pic>
        <p:nvPicPr>
          <p:cNvPr id="388" name="Google Shape;388;p37"/>
          <p:cNvPicPr preferRelativeResize="0"/>
          <p:nvPr/>
        </p:nvPicPr>
        <p:blipFill>
          <a:blip r:embed="rId4">
            <a:alphaModFix/>
          </a:blip>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5">
            <a:alphaModFix/>
          </a:blip>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134650" y="3015438"/>
            <a:ext cx="48747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E73A3913-1425-E4FE-7C5E-035739F7A9DE}"/>
              </a:ext>
            </a:extLst>
          </p:cNvPr>
          <p:cNvPicPr>
            <a:picLocks noChangeAspect="1"/>
          </p:cNvPicPr>
          <p:nvPr/>
        </p:nvPicPr>
        <p:blipFill>
          <a:blip r:embed="rId3"/>
          <a:stretch>
            <a:fillRect/>
          </a:stretch>
        </p:blipFill>
        <p:spPr>
          <a:xfrm>
            <a:off x="651600" y="1177064"/>
            <a:ext cx="7772400" cy="3155132"/>
          </a:xfrm>
          <a:prstGeom prst="rect">
            <a:avLst/>
          </a:prstGeom>
        </p:spPr>
      </p:pic>
    </p:spTree>
    <p:extLst>
      <p:ext uri="{BB962C8B-B14F-4D97-AF65-F5344CB8AC3E}">
        <p14:creationId xmlns:p14="http://schemas.microsoft.com/office/powerpoint/2010/main" val="249166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8A5F1784-6C20-11C7-A80C-5BEDF7E190B2}"/>
              </a:ext>
            </a:extLst>
          </p:cNvPr>
          <p:cNvPicPr>
            <a:picLocks noChangeAspect="1"/>
          </p:cNvPicPr>
          <p:nvPr/>
        </p:nvPicPr>
        <p:blipFill>
          <a:blip r:embed="rId3"/>
          <a:stretch>
            <a:fillRect/>
          </a:stretch>
        </p:blipFill>
        <p:spPr>
          <a:xfrm>
            <a:off x="750480" y="1253685"/>
            <a:ext cx="7523480" cy="3279465"/>
          </a:xfrm>
          <a:prstGeom prst="rect">
            <a:avLst/>
          </a:prstGeom>
        </p:spPr>
      </p:pic>
    </p:spTree>
    <p:extLst>
      <p:ext uri="{BB962C8B-B14F-4D97-AF65-F5344CB8AC3E}">
        <p14:creationId xmlns:p14="http://schemas.microsoft.com/office/powerpoint/2010/main" val="128907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D41B13A2-6448-3DB9-1140-DF9467421E68}"/>
              </a:ext>
            </a:extLst>
          </p:cNvPr>
          <p:cNvPicPr>
            <a:picLocks noChangeAspect="1"/>
          </p:cNvPicPr>
          <p:nvPr/>
        </p:nvPicPr>
        <p:blipFill>
          <a:blip r:embed="rId3"/>
          <a:stretch>
            <a:fillRect/>
          </a:stretch>
        </p:blipFill>
        <p:spPr>
          <a:xfrm>
            <a:off x="574040" y="1177064"/>
            <a:ext cx="7772400" cy="3155132"/>
          </a:xfrm>
          <a:prstGeom prst="rect">
            <a:avLst/>
          </a:prstGeom>
        </p:spPr>
      </p:pic>
    </p:spTree>
    <p:extLst>
      <p:ext uri="{BB962C8B-B14F-4D97-AF65-F5344CB8AC3E}">
        <p14:creationId xmlns:p14="http://schemas.microsoft.com/office/powerpoint/2010/main" val="81005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5" name="Picture 4">
            <a:extLst>
              <a:ext uri="{FF2B5EF4-FFF2-40B4-BE49-F238E27FC236}">
                <a16:creationId xmlns:a16="http://schemas.microsoft.com/office/drawing/2014/main" id="{40E0CBDD-5547-A3C7-31F8-64268805D328}"/>
              </a:ext>
            </a:extLst>
          </p:cNvPr>
          <p:cNvPicPr>
            <a:picLocks noChangeAspect="1"/>
          </p:cNvPicPr>
          <p:nvPr/>
        </p:nvPicPr>
        <p:blipFill>
          <a:blip r:embed="rId3"/>
          <a:stretch>
            <a:fillRect/>
          </a:stretch>
        </p:blipFill>
        <p:spPr>
          <a:xfrm>
            <a:off x="651600" y="1227864"/>
            <a:ext cx="7772400" cy="3155132"/>
          </a:xfrm>
          <a:prstGeom prst="rect">
            <a:avLst/>
          </a:prstGeom>
        </p:spPr>
      </p:pic>
    </p:spTree>
    <p:extLst>
      <p:ext uri="{BB962C8B-B14F-4D97-AF65-F5344CB8AC3E}">
        <p14:creationId xmlns:p14="http://schemas.microsoft.com/office/powerpoint/2010/main" val="390305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1770682-5C42-B43E-BCEA-886A64720D97}"/>
              </a:ext>
            </a:extLst>
          </p:cNvPr>
          <p:cNvPicPr>
            <a:picLocks noChangeAspect="1"/>
          </p:cNvPicPr>
          <p:nvPr/>
        </p:nvPicPr>
        <p:blipFill>
          <a:blip r:embed="rId3"/>
          <a:stretch>
            <a:fillRect/>
          </a:stretch>
        </p:blipFill>
        <p:spPr>
          <a:xfrm>
            <a:off x="2011680" y="1153232"/>
            <a:ext cx="4752334" cy="3639747"/>
          </a:xfrm>
          <a:prstGeom prst="rect">
            <a:avLst/>
          </a:prstGeom>
        </p:spPr>
      </p:pic>
    </p:spTree>
    <p:extLst>
      <p:ext uri="{BB962C8B-B14F-4D97-AF65-F5344CB8AC3E}">
        <p14:creationId xmlns:p14="http://schemas.microsoft.com/office/powerpoint/2010/main" val="1350078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05E6BEB9-AFB7-63FB-F7D2-DEA770FF1EBE}"/>
              </a:ext>
            </a:extLst>
          </p:cNvPr>
          <p:cNvPicPr>
            <a:picLocks noChangeAspect="1"/>
          </p:cNvPicPr>
          <p:nvPr/>
        </p:nvPicPr>
        <p:blipFill>
          <a:blip r:embed="rId3"/>
          <a:stretch>
            <a:fillRect/>
          </a:stretch>
        </p:blipFill>
        <p:spPr>
          <a:xfrm>
            <a:off x="2066293" y="1017725"/>
            <a:ext cx="5011414" cy="3838173"/>
          </a:xfrm>
          <a:prstGeom prst="rect">
            <a:avLst/>
          </a:prstGeom>
        </p:spPr>
      </p:pic>
    </p:spTree>
    <p:extLst>
      <p:ext uri="{BB962C8B-B14F-4D97-AF65-F5344CB8AC3E}">
        <p14:creationId xmlns:p14="http://schemas.microsoft.com/office/powerpoint/2010/main" val="2668134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4DC0E0C9-9C25-DFAD-E1F5-C6E74B4E4192}"/>
              </a:ext>
            </a:extLst>
          </p:cNvPr>
          <p:cNvPicPr>
            <a:picLocks noChangeAspect="1"/>
          </p:cNvPicPr>
          <p:nvPr/>
        </p:nvPicPr>
        <p:blipFill>
          <a:blip r:embed="rId3"/>
          <a:stretch>
            <a:fillRect/>
          </a:stretch>
        </p:blipFill>
        <p:spPr>
          <a:xfrm>
            <a:off x="720000" y="1282049"/>
            <a:ext cx="7772400" cy="2843561"/>
          </a:xfrm>
          <a:prstGeom prst="rect">
            <a:avLst/>
          </a:prstGeom>
        </p:spPr>
      </p:pic>
    </p:spTree>
    <p:extLst>
      <p:ext uri="{BB962C8B-B14F-4D97-AF65-F5344CB8AC3E}">
        <p14:creationId xmlns:p14="http://schemas.microsoft.com/office/powerpoint/2010/main" val="205670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9BC16A98-81C3-B066-A908-4CE2B10908AA}"/>
              </a:ext>
            </a:extLst>
          </p:cNvPr>
          <p:cNvPicPr>
            <a:picLocks noChangeAspect="1"/>
          </p:cNvPicPr>
          <p:nvPr/>
        </p:nvPicPr>
        <p:blipFill>
          <a:blip r:embed="rId3"/>
          <a:stretch>
            <a:fillRect/>
          </a:stretch>
        </p:blipFill>
        <p:spPr>
          <a:xfrm>
            <a:off x="1717040" y="1243638"/>
            <a:ext cx="5342024" cy="3716982"/>
          </a:xfrm>
          <a:prstGeom prst="rect">
            <a:avLst/>
          </a:prstGeom>
        </p:spPr>
      </p:pic>
    </p:spTree>
    <p:extLst>
      <p:ext uri="{BB962C8B-B14F-4D97-AF65-F5344CB8AC3E}">
        <p14:creationId xmlns:p14="http://schemas.microsoft.com/office/powerpoint/2010/main" val="214612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2EA0C02-4DC0-CD6B-C362-23008971F041}"/>
              </a:ext>
            </a:extLst>
          </p:cNvPr>
          <p:cNvPicPr>
            <a:picLocks noChangeAspect="1"/>
          </p:cNvPicPr>
          <p:nvPr/>
        </p:nvPicPr>
        <p:blipFill>
          <a:blip r:embed="rId3"/>
          <a:stretch>
            <a:fillRect/>
          </a:stretch>
        </p:blipFill>
        <p:spPr>
          <a:xfrm>
            <a:off x="685800" y="1149969"/>
            <a:ext cx="7772400" cy="2843561"/>
          </a:xfrm>
          <a:prstGeom prst="rect">
            <a:avLst/>
          </a:prstGeom>
        </p:spPr>
      </p:pic>
    </p:spTree>
    <p:extLst>
      <p:ext uri="{BB962C8B-B14F-4D97-AF65-F5344CB8AC3E}">
        <p14:creationId xmlns:p14="http://schemas.microsoft.com/office/powerpoint/2010/main" val="276776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3" name="Picture 2">
            <a:extLst>
              <a:ext uri="{FF2B5EF4-FFF2-40B4-BE49-F238E27FC236}">
                <a16:creationId xmlns:a16="http://schemas.microsoft.com/office/drawing/2014/main" id="{FBD8684A-6F0E-56D8-9C37-5B3BFBC97CF8}"/>
              </a:ext>
            </a:extLst>
          </p:cNvPr>
          <p:cNvPicPr>
            <a:picLocks noChangeAspect="1"/>
          </p:cNvPicPr>
          <p:nvPr/>
        </p:nvPicPr>
        <p:blipFill>
          <a:blip r:embed="rId3"/>
          <a:stretch>
            <a:fillRect/>
          </a:stretch>
        </p:blipFill>
        <p:spPr>
          <a:xfrm>
            <a:off x="685800" y="1017725"/>
            <a:ext cx="7772400" cy="3155132"/>
          </a:xfrm>
          <a:prstGeom prst="rect">
            <a:avLst/>
          </a:prstGeom>
        </p:spPr>
      </p:pic>
    </p:spTree>
    <p:extLst>
      <p:ext uri="{BB962C8B-B14F-4D97-AF65-F5344CB8AC3E}">
        <p14:creationId xmlns:p14="http://schemas.microsoft.com/office/powerpoint/2010/main" val="422301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C3C-BCBE-945F-08BB-E893FBC20F09}"/>
              </a:ext>
            </a:extLst>
          </p:cNvPr>
          <p:cNvSpPr>
            <a:spLocks noGrp="1"/>
          </p:cNvSpPr>
          <p:nvPr>
            <p:ph type="title"/>
          </p:nvPr>
        </p:nvSpPr>
        <p:spPr/>
        <p:txBody>
          <a:bodyPr/>
          <a:lstStyle/>
          <a:p>
            <a:pPr algn="ctr"/>
            <a:r>
              <a:rPr lang="en-US" dirty="0"/>
              <a:t>Agenda</a:t>
            </a:r>
          </a:p>
        </p:txBody>
      </p:sp>
      <p:sp>
        <p:nvSpPr>
          <p:cNvPr id="3" name="Text Placeholder 2">
            <a:extLst>
              <a:ext uri="{FF2B5EF4-FFF2-40B4-BE49-F238E27FC236}">
                <a16:creationId xmlns:a16="http://schemas.microsoft.com/office/drawing/2014/main" id="{31516D2A-D5F2-10F1-D368-C07DBB661D06}"/>
              </a:ext>
            </a:extLst>
          </p:cNvPr>
          <p:cNvSpPr>
            <a:spLocks noGrp="1"/>
          </p:cNvSpPr>
          <p:nvPr>
            <p:ph type="body" idx="1"/>
          </p:nvPr>
        </p:nvSpPr>
        <p:spPr/>
        <p:txBody>
          <a:bodyPr/>
          <a:lstStyle/>
          <a:p>
            <a:pPr>
              <a:lnSpc>
                <a:spcPct val="150000"/>
              </a:lnSpc>
            </a:pPr>
            <a:r>
              <a:rPr lang="en-US" sz="1600" dirty="0"/>
              <a:t>Define climate change</a:t>
            </a:r>
          </a:p>
          <a:p>
            <a:pPr>
              <a:lnSpc>
                <a:spcPct val="150000"/>
              </a:lnSpc>
            </a:pPr>
            <a:r>
              <a:rPr lang="en-US" sz="1600" dirty="0"/>
              <a:t>Importance of understanding and addressing it</a:t>
            </a:r>
          </a:p>
          <a:p>
            <a:pPr>
              <a:lnSpc>
                <a:spcPct val="150000"/>
              </a:lnSpc>
            </a:pPr>
            <a:r>
              <a:rPr lang="en-US" sz="1600" dirty="0"/>
              <a:t>Causes of climate changes</a:t>
            </a:r>
          </a:p>
          <a:p>
            <a:pPr>
              <a:lnSpc>
                <a:spcPct val="150000"/>
              </a:lnSpc>
            </a:pPr>
            <a:r>
              <a:rPr lang="en-US" sz="1600" dirty="0"/>
              <a:t>Evidence of climate change </a:t>
            </a:r>
          </a:p>
          <a:p>
            <a:pPr>
              <a:lnSpc>
                <a:spcPct val="150000"/>
              </a:lnSpc>
            </a:pPr>
            <a:r>
              <a:rPr lang="en-US" sz="1600" dirty="0"/>
              <a:t>Impact of Climate change</a:t>
            </a:r>
          </a:p>
          <a:p>
            <a:pPr>
              <a:lnSpc>
                <a:spcPct val="150000"/>
              </a:lnSpc>
            </a:pPr>
            <a:r>
              <a:rPr lang="en-US" sz="1600" dirty="0"/>
              <a:t>Vulnerable Regions</a:t>
            </a:r>
          </a:p>
          <a:p>
            <a:pPr>
              <a:lnSpc>
                <a:spcPct val="150000"/>
              </a:lnSpc>
            </a:pPr>
            <a:r>
              <a:rPr lang="en-US" sz="1600" dirty="0"/>
              <a:t>Global efforts to address Climate Change</a:t>
            </a:r>
          </a:p>
          <a:p>
            <a:pPr>
              <a:lnSpc>
                <a:spcPct val="150000"/>
              </a:lnSpc>
            </a:pPr>
            <a:r>
              <a:rPr lang="en-US" sz="1600" dirty="0"/>
              <a:t>Individual Actions</a:t>
            </a:r>
          </a:p>
          <a:p>
            <a:pPr>
              <a:lnSpc>
                <a:spcPct val="150000"/>
              </a:lnSpc>
            </a:pPr>
            <a:r>
              <a:rPr lang="en-US" sz="1600" dirty="0"/>
              <a:t>Final tips &amp; takeaways</a:t>
            </a:r>
          </a:p>
        </p:txBody>
      </p:sp>
    </p:spTree>
    <p:extLst>
      <p:ext uri="{BB962C8B-B14F-4D97-AF65-F5344CB8AC3E}">
        <p14:creationId xmlns:p14="http://schemas.microsoft.com/office/powerpoint/2010/main" val="1757103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6" name="Picture 5">
            <a:extLst>
              <a:ext uri="{FF2B5EF4-FFF2-40B4-BE49-F238E27FC236}">
                <a16:creationId xmlns:a16="http://schemas.microsoft.com/office/drawing/2014/main" id="{2AF075ED-FE1A-E4AC-6E42-2482001A2205}"/>
              </a:ext>
            </a:extLst>
          </p:cNvPr>
          <p:cNvPicPr>
            <a:picLocks noChangeAspect="1"/>
          </p:cNvPicPr>
          <p:nvPr/>
        </p:nvPicPr>
        <p:blipFill>
          <a:blip r:embed="rId3"/>
          <a:stretch>
            <a:fillRect/>
          </a:stretch>
        </p:blipFill>
        <p:spPr>
          <a:xfrm>
            <a:off x="685800" y="1207544"/>
            <a:ext cx="7772400" cy="3155132"/>
          </a:xfrm>
          <a:prstGeom prst="rect">
            <a:avLst/>
          </a:prstGeom>
        </p:spPr>
      </p:pic>
    </p:spTree>
    <p:extLst>
      <p:ext uri="{BB962C8B-B14F-4D97-AF65-F5344CB8AC3E}">
        <p14:creationId xmlns:p14="http://schemas.microsoft.com/office/powerpoint/2010/main" val="2049395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CO2 Levels</a:t>
            </a:r>
          </a:p>
        </p:txBody>
      </p:sp>
      <p:pic>
        <p:nvPicPr>
          <p:cNvPr id="3" name="Picture 2">
            <a:extLst>
              <a:ext uri="{FF2B5EF4-FFF2-40B4-BE49-F238E27FC236}">
                <a16:creationId xmlns:a16="http://schemas.microsoft.com/office/drawing/2014/main" id="{659737D0-7EFB-608C-DFB1-B63144FF643E}"/>
              </a:ext>
            </a:extLst>
          </p:cNvPr>
          <p:cNvPicPr>
            <a:picLocks noChangeAspect="1"/>
          </p:cNvPicPr>
          <p:nvPr/>
        </p:nvPicPr>
        <p:blipFill>
          <a:blip r:embed="rId3"/>
          <a:stretch>
            <a:fillRect/>
          </a:stretch>
        </p:blipFill>
        <p:spPr>
          <a:xfrm>
            <a:off x="685800" y="1197384"/>
            <a:ext cx="7772400" cy="3155132"/>
          </a:xfrm>
          <a:prstGeom prst="rect">
            <a:avLst/>
          </a:prstGeom>
        </p:spPr>
      </p:pic>
    </p:spTree>
    <p:extLst>
      <p:ext uri="{BB962C8B-B14F-4D97-AF65-F5344CB8AC3E}">
        <p14:creationId xmlns:p14="http://schemas.microsoft.com/office/powerpoint/2010/main" val="24504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Evidence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2000" dirty="0"/>
              <a:t>Temperature rise</a:t>
            </a:r>
          </a:p>
          <a:p>
            <a:pPr>
              <a:lnSpc>
                <a:spcPct val="150000"/>
              </a:lnSpc>
            </a:pPr>
            <a:r>
              <a:rPr lang="en-US" sz="2000" dirty="0"/>
              <a:t>Melting glaciers and ice caps</a:t>
            </a:r>
          </a:p>
          <a:p>
            <a:pPr>
              <a:lnSpc>
                <a:spcPct val="150000"/>
              </a:lnSpc>
            </a:pPr>
            <a:r>
              <a:rPr lang="en-US" sz="2000" dirty="0"/>
              <a:t>Rising sea levels</a:t>
            </a:r>
          </a:p>
          <a:p>
            <a:pPr>
              <a:lnSpc>
                <a:spcPct val="150000"/>
              </a:lnSpc>
            </a:pPr>
            <a:r>
              <a:rPr lang="en-US" sz="2000" dirty="0"/>
              <a:t>Extreme weather events</a:t>
            </a:r>
          </a:p>
        </p:txBody>
      </p:sp>
    </p:spTree>
    <p:extLst>
      <p:ext uri="{BB962C8B-B14F-4D97-AF65-F5344CB8AC3E}">
        <p14:creationId xmlns:p14="http://schemas.microsoft.com/office/powerpoint/2010/main" val="468477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Precipitation</a:t>
            </a:r>
          </a:p>
        </p:txBody>
      </p:sp>
      <p:pic>
        <p:nvPicPr>
          <p:cNvPr id="3" name="Picture 2">
            <a:extLst>
              <a:ext uri="{FF2B5EF4-FFF2-40B4-BE49-F238E27FC236}">
                <a16:creationId xmlns:a16="http://schemas.microsoft.com/office/drawing/2014/main" id="{70DD6260-8B17-F97E-E40F-5AF64887FC42}"/>
              </a:ext>
            </a:extLst>
          </p:cNvPr>
          <p:cNvPicPr>
            <a:picLocks noChangeAspect="1"/>
          </p:cNvPicPr>
          <p:nvPr/>
        </p:nvPicPr>
        <p:blipFill>
          <a:blip r:embed="rId3"/>
          <a:stretch>
            <a:fillRect/>
          </a:stretch>
        </p:blipFill>
        <p:spPr>
          <a:xfrm>
            <a:off x="2127153" y="1180518"/>
            <a:ext cx="4889693" cy="3913452"/>
          </a:xfrm>
          <a:prstGeom prst="rect">
            <a:avLst/>
          </a:prstGeom>
        </p:spPr>
      </p:pic>
    </p:spTree>
    <p:extLst>
      <p:ext uri="{BB962C8B-B14F-4D97-AF65-F5344CB8AC3E}">
        <p14:creationId xmlns:p14="http://schemas.microsoft.com/office/powerpoint/2010/main" val="319963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34B8ABCC-AB26-2E5F-FA4C-00DFC86292BE}"/>
              </a:ext>
            </a:extLst>
          </p:cNvPr>
          <p:cNvPicPr>
            <a:picLocks noChangeAspect="1"/>
          </p:cNvPicPr>
          <p:nvPr/>
        </p:nvPicPr>
        <p:blipFill>
          <a:blip r:embed="rId3"/>
          <a:stretch>
            <a:fillRect/>
          </a:stretch>
        </p:blipFill>
        <p:spPr>
          <a:xfrm>
            <a:off x="1475740" y="1092259"/>
            <a:ext cx="6192520" cy="3890625"/>
          </a:xfrm>
          <a:prstGeom prst="rect">
            <a:avLst/>
          </a:prstGeom>
        </p:spPr>
      </p:pic>
    </p:spTree>
    <p:extLst>
      <p:ext uri="{BB962C8B-B14F-4D97-AF65-F5344CB8AC3E}">
        <p14:creationId xmlns:p14="http://schemas.microsoft.com/office/powerpoint/2010/main" val="91623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6" name="Picture 5">
            <a:extLst>
              <a:ext uri="{FF2B5EF4-FFF2-40B4-BE49-F238E27FC236}">
                <a16:creationId xmlns:a16="http://schemas.microsoft.com/office/drawing/2014/main" id="{7D669798-C952-16FF-A775-79D5B33D0707}"/>
              </a:ext>
            </a:extLst>
          </p:cNvPr>
          <p:cNvPicPr>
            <a:picLocks noChangeAspect="1"/>
          </p:cNvPicPr>
          <p:nvPr/>
        </p:nvPicPr>
        <p:blipFill>
          <a:blip r:embed="rId3"/>
          <a:stretch>
            <a:fillRect/>
          </a:stretch>
        </p:blipFill>
        <p:spPr>
          <a:xfrm>
            <a:off x="1534160" y="1017725"/>
            <a:ext cx="6233160" cy="3916158"/>
          </a:xfrm>
          <a:prstGeom prst="rect">
            <a:avLst/>
          </a:prstGeom>
        </p:spPr>
      </p:pic>
    </p:spTree>
    <p:extLst>
      <p:ext uri="{BB962C8B-B14F-4D97-AF65-F5344CB8AC3E}">
        <p14:creationId xmlns:p14="http://schemas.microsoft.com/office/powerpoint/2010/main" val="2320068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00F1981E-09D4-0D30-CB78-F8063EA4CB71}"/>
              </a:ext>
            </a:extLst>
          </p:cNvPr>
          <p:cNvPicPr>
            <a:picLocks noChangeAspect="1"/>
          </p:cNvPicPr>
          <p:nvPr/>
        </p:nvPicPr>
        <p:blipFill>
          <a:blip r:embed="rId3"/>
          <a:stretch>
            <a:fillRect/>
          </a:stretch>
        </p:blipFill>
        <p:spPr>
          <a:xfrm>
            <a:off x="685800" y="1415059"/>
            <a:ext cx="7772400" cy="2313382"/>
          </a:xfrm>
          <a:prstGeom prst="rect">
            <a:avLst/>
          </a:prstGeom>
        </p:spPr>
      </p:pic>
    </p:spTree>
    <p:extLst>
      <p:ext uri="{BB962C8B-B14F-4D97-AF65-F5344CB8AC3E}">
        <p14:creationId xmlns:p14="http://schemas.microsoft.com/office/powerpoint/2010/main" val="236417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2114-F671-0E0F-E02B-FBA9FC774C63}"/>
              </a:ext>
            </a:extLst>
          </p:cNvPr>
          <p:cNvSpPr>
            <a:spLocks noGrp="1"/>
          </p:cNvSpPr>
          <p:nvPr>
            <p:ph type="title"/>
          </p:nvPr>
        </p:nvSpPr>
        <p:spPr/>
        <p:txBody>
          <a:bodyPr/>
          <a:lstStyle/>
          <a:p>
            <a:pPr algn="ctr"/>
            <a:r>
              <a:rPr lang="en-US" dirty="0"/>
              <a:t>Evidence of Climate Change</a:t>
            </a:r>
          </a:p>
        </p:txBody>
      </p:sp>
      <p:pic>
        <p:nvPicPr>
          <p:cNvPr id="1028" name="Picture 4" descr="Polar bears are inbreeding due to melting sea ice, posing risk to survival  of the species, scientists say - ABC News">
            <a:extLst>
              <a:ext uri="{FF2B5EF4-FFF2-40B4-BE49-F238E27FC236}">
                <a16:creationId xmlns:a16="http://schemas.microsoft.com/office/drawing/2014/main" id="{0BF9A674-95A7-5B0B-8A4E-56464E2A8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1" y="1127760"/>
            <a:ext cx="2868569" cy="1613570"/>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ebuilding the bridge between Sanibel and mainland will be &quot;a long-term  recovery&quot; process, mayor says">
            <a:extLst>
              <a:ext uri="{FF2B5EF4-FFF2-40B4-BE49-F238E27FC236}">
                <a16:creationId xmlns:a16="http://schemas.microsoft.com/office/drawing/2014/main" id="{5979B9B9-E98C-1E86-2BCA-F09F272C0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264" y="1127760"/>
            <a:ext cx="5440629" cy="36270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2" name="Picture 8" descr="California landslide: Rolling Hills Estates residents worry about winter  rains - Los Angeles Times">
            <a:extLst>
              <a:ext uri="{FF2B5EF4-FFF2-40B4-BE49-F238E27FC236}">
                <a16:creationId xmlns:a16="http://schemas.microsoft.com/office/drawing/2014/main" id="{14F1A9DC-6ACD-0B7C-2E65-2EC639BED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91" y="2842860"/>
            <a:ext cx="2868569" cy="19119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51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Impacts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r>
              <a:rPr lang="en-US" sz="2000" dirty="0"/>
              <a:t>Environmental impacts (Loss of biodiversity, habitat destruction)</a:t>
            </a:r>
          </a:p>
          <a:p>
            <a:r>
              <a:rPr lang="en-US" sz="2000" dirty="0"/>
              <a:t>Social impacts (Food and water scarcity, displacement of communities)</a:t>
            </a:r>
          </a:p>
          <a:p>
            <a:r>
              <a:rPr lang="en-US" sz="2000" dirty="0"/>
              <a:t>Economic impacts (Damage to infrastructure, loss of livelihoods)</a:t>
            </a:r>
          </a:p>
        </p:txBody>
      </p:sp>
    </p:spTree>
    <p:extLst>
      <p:ext uri="{BB962C8B-B14F-4D97-AF65-F5344CB8AC3E}">
        <p14:creationId xmlns:p14="http://schemas.microsoft.com/office/powerpoint/2010/main" val="1583641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sp>
        <p:nvSpPr>
          <p:cNvPr id="3" name="Text Placeholder 2">
            <a:extLst>
              <a:ext uri="{FF2B5EF4-FFF2-40B4-BE49-F238E27FC236}">
                <a16:creationId xmlns:a16="http://schemas.microsoft.com/office/drawing/2014/main" id="{95082BE1-6164-F253-0043-2842ED629AFB}"/>
              </a:ext>
            </a:extLst>
          </p:cNvPr>
          <p:cNvSpPr>
            <a:spLocks noGrp="1"/>
          </p:cNvSpPr>
          <p:nvPr>
            <p:ph type="body" idx="1"/>
          </p:nvPr>
        </p:nvSpPr>
        <p:spPr/>
        <p:txBody>
          <a:bodyPr/>
          <a:lstStyle/>
          <a:p>
            <a:r>
              <a:rPr lang="en-US" sz="1800" dirty="0"/>
              <a:t>Droughts, flooding, reduced food production contributes to the Global Warming Impact Score</a:t>
            </a:r>
          </a:p>
          <a:p>
            <a:r>
              <a:rPr lang="en-US" sz="1800" dirty="0"/>
              <a:t>ND Gain Index is used to analyze countries that have taken to better climate control measures </a:t>
            </a:r>
          </a:p>
          <a:p>
            <a:r>
              <a:rPr lang="en-US" sz="1800" dirty="0"/>
              <a:t>Ecological Threat Report (ETR)</a:t>
            </a:r>
          </a:p>
          <a:p>
            <a:pPr marL="152400" indent="0">
              <a:buNone/>
            </a:pPr>
            <a:endParaRPr lang="en-US" sz="1800" dirty="0"/>
          </a:p>
        </p:txBody>
      </p:sp>
    </p:spTree>
    <p:extLst>
      <p:ext uri="{BB962C8B-B14F-4D97-AF65-F5344CB8AC3E}">
        <p14:creationId xmlns:p14="http://schemas.microsoft.com/office/powerpoint/2010/main" val="356391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8B9F-1C50-9703-DE83-171E122F6B3B}"/>
              </a:ext>
            </a:extLst>
          </p:cNvPr>
          <p:cNvSpPr>
            <a:spLocks noGrp="1"/>
          </p:cNvSpPr>
          <p:nvPr>
            <p:ph type="title"/>
          </p:nvPr>
        </p:nvSpPr>
        <p:spPr/>
        <p:txBody>
          <a:bodyPr/>
          <a:lstStyle/>
          <a:p>
            <a:pPr algn="ctr"/>
            <a:r>
              <a:rPr lang="en-US" dirty="0"/>
              <a:t>What We Looked At</a:t>
            </a:r>
          </a:p>
        </p:txBody>
      </p:sp>
      <p:sp>
        <p:nvSpPr>
          <p:cNvPr id="3" name="Text Placeholder 2">
            <a:extLst>
              <a:ext uri="{FF2B5EF4-FFF2-40B4-BE49-F238E27FC236}">
                <a16:creationId xmlns:a16="http://schemas.microsoft.com/office/drawing/2014/main" id="{378D6760-30BD-07D2-FA87-208CBD49C112}"/>
              </a:ext>
            </a:extLst>
          </p:cNvPr>
          <p:cNvSpPr>
            <a:spLocks noGrp="1"/>
          </p:cNvSpPr>
          <p:nvPr>
            <p:ph type="body" idx="1"/>
          </p:nvPr>
        </p:nvSpPr>
        <p:spPr/>
        <p:txBody>
          <a:bodyPr/>
          <a:lstStyle/>
          <a:p>
            <a:pPr>
              <a:lnSpc>
                <a:spcPct val="150000"/>
              </a:lnSpc>
            </a:pPr>
            <a:r>
              <a:rPr lang="en-US" sz="2000" dirty="0"/>
              <a:t>Livestock population – red meat and poultry</a:t>
            </a:r>
          </a:p>
          <a:p>
            <a:pPr>
              <a:lnSpc>
                <a:spcPct val="150000"/>
              </a:lnSpc>
            </a:pPr>
            <a:r>
              <a:rPr lang="en-US" sz="2000" dirty="0"/>
              <a:t>Crop production</a:t>
            </a:r>
          </a:p>
          <a:p>
            <a:pPr>
              <a:lnSpc>
                <a:spcPct val="150000"/>
              </a:lnSpc>
            </a:pPr>
            <a:r>
              <a:rPr lang="en-US" sz="2000" dirty="0"/>
              <a:t>Climate trends – temperature and precipitation</a:t>
            </a:r>
          </a:p>
          <a:p>
            <a:pPr>
              <a:lnSpc>
                <a:spcPct val="150000"/>
              </a:lnSpc>
            </a:pPr>
            <a:r>
              <a:rPr lang="en-US" sz="2000" dirty="0"/>
              <a:t>CO2 levels</a:t>
            </a:r>
          </a:p>
          <a:p>
            <a:pPr>
              <a:lnSpc>
                <a:spcPct val="150000"/>
              </a:lnSpc>
            </a:pPr>
            <a:r>
              <a:rPr lang="en-US" sz="2000" dirty="0"/>
              <a:t>Methane levels</a:t>
            </a:r>
          </a:p>
        </p:txBody>
      </p:sp>
    </p:spTree>
    <p:extLst>
      <p:ext uri="{BB962C8B-B14F-4D97-AF65-F5344CB8AC3E}">
        <p14:creationId xmlns:p14="http://schemas.microsoft.com/office/powerpoint/2010/main" val="25932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6" name="Picture 5">
            <a:extLst>
              <a:ext uri="{FF2B5EF4-FFF2-40B4-BE49-F238E27FC236}">
                <a16:creationId xmlns:a16="http://schemas.microsoft.com/office/drawing/2014/main" id="{E4D03F59-9E75-482D-20B3-8370E7BCCC0C}"/>
              </a:ext>
            </a:extLst>
          </p:cNvPr>
          <p:cNvPicPr>
            <a:picLocks noChangeAspect="1"/>
          </p:cNvPicPr>
          <p:nvPr/>
        </p:nvPicPr>
        <p:blipFill>
          <a:blip r:embed="rId3"/>
          <a:stretch>
            <a:fillRect/>
          </a:stretch>
        </p:blipFill>
        <p:spPr>
          <a:xfrm>
            <a:off x="550860" y="1017725"/>
            <a:ext cx="7002212" cy="3381555"/>
          </a:xfrm>
          <a:prstGeom prst="rect">
            <a:avLst/>
          </a:prstGeom>
        </p:spPr>
      </p:pic>
    </p:spTree>
    <p:extLst>
      <p:ext uri="{BB962C8B-B14F-4D97-AF65-F5344CB8AC3E}">
        <p14:creationId xmlns:p14="http://schemas.microsoft.com/office/powerpoint/2010/main" val="3032065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3" name="Picture 2">
            <a:extLst>
              <a:ext uri="{FF2B5EF4-FFF2-40B4-BE49-F238E27FC236}">
                <a16:creationId xmlns:a16="http://schemas.microsoft.com/office/drawing/2014/main" id="{E8955296-BCA6-D242-9F82-F6CB3A8AA736}"/>
              </a:ext>
            </a:extLst>
          </p:cNvPr>
          <p:cNvPicPr>
            <a:picLocks noChangeAspect="1"/>
          </p:cNvPicPr>
          <p:nvPr/>
        </p:nvPicPr>
        <p:blipFill>
          <a:blip r:embed="rId3"/>
          <a:stretch>
            <a:fillRect/>
          </a:stretch>
        </p:blipFill>
        <p:spPr>
          <a:xfrm>
            <a:off x="553720" y="1017725"/>
            <a:ext cx="7772400" cy="3753500"/>
          </a:xfrm>
          <a:prstGeom prst="rect">
            <a:avLst/>
          </a:prstGeom>
        </p:spPr>
      </p:pic>
    </p:spTree>
    <p:extLst>
      <p:ext uri="{BB962C8B-B14F-4D97-AF65-F5344CB8AC3E}">
        <p14:creationId xmlns:p14="http://schemas.microsoft.com/office/powerpoint/2010/main" val="1711887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6" name="Picture 5">
            <a:extLst>
              <a:ext uri="{FF2B5EF4-FFF2-40B4-BE49-F238E27FC236}">
                <a16:creationId xmlns:a16="http://schemas.microsoft.com/office/drawing/2014/main" id="{72337279-EC23-9DCB-CC79-05FFC0C9A5FA}"/>
              </a:ext>
            </a:extLst>
          </p:cNvPr>
          <p:cNvPicPr>
            <a:picLocks noChangeAspect="1"/>
          </p:cNvPicPr>
          <p:nvPr/>
        </p:nvPicPr>
        <p:blipFill>
          <a:blip r:embed="rId3"/>
          <a:stretch>
            <a:fillRect/>
          </a:stretch>
        </p:blipFill>
        <p:spPr>
          <a:xfrm>
            <a:off x="1783786" y="1017725"/>
            <a:ext cx="5576427" cy="3820347"/>
          </a:xfrm>
          <a:prstGeom prst="rect">
            <a:avLst/>
          </a:prstGeom>
        </p:spPr>
      </p:pic>
    </p:spTree>
    <p:extLst>
      <p:ext uri="{BB962C8B-B14F-4D97-AF65-F5344CB8AC3E}">
        <p14:creationId xmlns:p14="http://schemas.microsoft.com/office/powerpoint/2010/main" val="3887419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5FAE-79F9-7C32-8F83-797E2648E558}"/>
              </a:ext>
            </a:extLst>
          </p:cNvPr>
          <p:cNvSpPr>
            <a:spLocks noGrp="1"/>
          </p:cNvSpPr>
          <p:nvPr>
            <p:ph type="title"/>
          </p:nvPr>
        </p:nvSpPr>
        <p:spPr/>
        <p:txBody>
          <a:bodyPr/>
          <a:lstStyle/>
          <a:p>
            <a:pPr algn="ctr"/>
            <a:r>
              <a:rPr lang="en-US" sz="2400" dirty="0"/>
              <a:t>Global Efforts to Address Climate Change</a:t>
            </a:r>
          </a:p>
        </p:txBody>
      </p:sp>
      <p:sp>
        <p:nvSpPr>
          <p:cNvPr id="3" name="Text Placeholder 2">
            <a:extLst>
              <a:ext uri="{FF2B5EF4-FFF2-40B4-BE49-F238E27FC236}">
                <a16:creationId xmlns:a16="http://schemas.microsoft.com/office/drawing/2014/main" id="{C8633194-63EE-9952-85C2-688113AF2526}"/>
              </a:ext>
            </a:extLst>
          </p:cNvPr>
          <p:cNvSpPr>
            <a:spLocks noGrp="1"/>
          </p:cNvSpPr>
          <p:nvPr>
            <p:ph type="body" idx="1"/>
          </p:nvPr>
        </p:nvSpPr>
        <p:spPr/>
        <p:txBody>
          <a:bodyPr/>
          <a:lstStyle/>
          <a:p>
            <a:r>
              <a:rPr lang="en-US" sz="2400" dirty="0"/>
              <a:t>International agreements (e.g., Paris Agreement)</a:t>
            </a:r>
          </a:p>
          <a:p>
            <a:r>
              <a:rPr lang="en-US" sz="2400" dirty="0"/>
              <a:t>National policies and initiatives</a:t>
            </a:r>
          </a:p>
          <a:p>
            <a:r>
              <a:rPr lang="en-US" sz="2400" dirty="0"/>
              <a:t>Role of renewable energy</a:t>
            </a:r>
          </a:p>
          <a:p>
            <a:r>
              <a:rPr lang="en-US" sz="2400" dirty="0"/>
              <a:t>Adaptation strategies</a:t>
            </a:r>
          </a:p>
        </p:txBody>
      </p:sp>
    </p:spTree>
    <p:extLst>
      <p:ext uri="{BB962C8B-B14F-4D97-AF65-F5344CB8AC3E}">
        <p14:creationId xmlns:p14="http://schemas.microsoft.com/office/powerpoint/2010/main" val="1549203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p:txBody>
          <a:bodyPr/>
          <a:lstStyle/>
          <a:p>
            <a:pPr algn="ctr"/>
            <a:r>
              <a:rPr lang="en-US" dirty="0"/>
              <a:t>What You Can Do</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p:txBody>
          <a:bodyPr/>
          <a:lstStyle/>
          <a:p>
            <a:r>
              <a:rPr lang="en-US" sz="2000" dirty="0"/>
              <a:t>Reduce carbon footprint (Energy conservation, using renewable energy, etc.)</a:t>
            </a:r>
          </a:p>
          <a:p>
            <a:r>
              <a:rPr lang="en-US" sz="2000" dirty="0"/>
              <a:t>Sustainable lifestyle choices (Reducing waste, eating less meat, etc.)</a:t>
            </a:r>
          </a:p>
          <a:p>
            <a:r>
              <a:rPr lang="en-US" sz="2000" dirty="0"/>
              <a:t>Advocacy and raising awareness</a:t>
            </a:r>
          </a:p>
        </p:txBody>
      </p:sp>
    </p:spTree>
    <p:extLst>
      <p:ext uri="{BB962C8B-B14F-4D97-AF65-F5344CB8AC3E}">
        <p14:creationId xmlns:p14="http://schemas.microsoft.com/office/powerpoint/2010/main" val="4187565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44278-D7C0-02B7-D40C-490C1B61B702}"/>
              </a:ext>
            </a:extLst>
          </p:cNvPr>
          <p:cNvSpPr>
            <a:spLocks noGrp="1"/>
          </p:cNvSpPr>
          <p:nvPr>
            <p:ph type="title"/>
          </p:nvPr>
        </p:nvSpPr>
        <p:spPr/>
        <p:txBody>
          <a:bodyPr/>
          <a:lstStyle/>
          <a:p>
            <a:r>
              <a:rPr lang="en-US" dirty="0"/>
              <a:t>Interactive Graphs </a:t>
            </a:r>
          </a:p>
        </p:txBody>
      </p:sp>
      <p:sp>
        <p:nvSpPr>
          <p:cNvPr id="3" name="Text Placeholder 2">
            <a:extLst>
              <a:ext uri="{FF2B5EF4-FFF2-40B4-BE49-F238E27FC236}">
                <a16:creationId xmlns:a16="http://schemas.microsoft.com/office/drawing/2014/main" id="{1E2421ED-A537-7A15-8E82-93DD160AFD12}"/>
              </a:ext>
            </a:extLst>
          </p:cNvPr>
          <p:cNvSpPr>
            <a:spLocks noGrp="1"/>
          </p:cNvSpPr>
          <p:nvPr>
            <p:ph type="body" idx="1"/>
          </p:nvPr>
        </p:nvSpPr>
        <p:spPr>
          <a:xfrm>
            <a:off x="720000" y="3121151"/>
            <a:ext cx="7704000" cy="1447723"/>
          </a:xfrm>
        </p:spPr>
        <p:txBody>
          <a:bodyPr/>
          <a:lstStyle/>
          <a:p>
            <a:endParaRPr lang="en-US" dirty="0"/>
          </a:p>
          <a:p>
            <a:r>
              <a:rPr lang="en-US" sz="4800" dirty="0"/>
              <a:t>Q &amp;A </a:t>
            </a:r>
          </a:p>
        </p:txBody>
      </p:sp>
    </p:spTree>
    <p:extLst>
      <p:ext uri="{BB962C8B-B14F-4D97-AF65-F5344CB8AC3E}">
        <p14:creationId xmlns:p14="http://schemas.microsoft.com/office/powerpoint/2010/main" val="1483235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EA2-6029-7D58-DA88-79DE1B48B171}"/>
              </a:ext>
            </a:extLst>
          </p:cNvPr>
          <p:cNvSpPr>
            <a:spLocks noGrp="1"/>
          </p:cNvSpPr>
          <p:nvPr>
            <p:ph type="title"/>
          </p:nvPr>
        </p:nvSpPr>
        <p:spPr/>
        <p:txBody>
          <a:bodyPr/>
          <a:lstStyle/>
          <a:p>
            <a:pPr algn="ctr"/>
            <a:r>
              <a:rPr lang="en-US" dirty="0"/>
              <a:t>Data Exploration and Cleaning</a:t>
            </a:r>
          </a:p>
        </p:txBody>
      </p:sp>
      <p:sp>
        <p:nvSpPr>
          <p:cNvPr id="3" name="Text Placeholder 2">
            <a:extLst>
              <a:ext uri="{FF2B5EF4-FFF2-40B4-BE49-F238E27FC236}">
                <a16:creationId xmlns:a16="http://schemas.microsoft.com/office/drawing/2014/main" id="{CDC9428B-9922-17DD-7F1A-2F6A11ED77B9}"/>
              </a:ext>
            </a:extLst>
          </p:cNvPr>
          <p:cNvSpPr>
            <a:spLocks noGrp="1"/>
          </p:cNvSpPr>
          <p:nvPr>
            <p:ph type="body" idx="1"/>
          </p:nvPr>
        </p:nvSpPr>
        <p:spPr>
          <a:xfrm>
            <a:off x="720000" y="1152475"/>
            <a:ext cx="3648800" cy="3416400"/>
          </a:xfrm>
        </p:spPr>
        <p:txBody>
          <a:bodyPr/>
          <a:lstStyle/>
          <a:p>
            <a:r>
              <a:rPr lang="en-US" sz="1800" dirty="0"/>
              <a:t>Sources:</a:t>
            </a:r>
          </a:p>
          <a:p>
            <a:pPr lvl="1"/>
            <a:r>
              <a:rPr lang="en-US" sz="1800" dirty="0" err="1"/>
              <a:t>kaggle.com</a:t>
            </a:r>
            <a:endParaRPr lang="en-US" sz="1800" dirty="0"/>
          </a:p>
          <a:p>
            <a:pPr lvl="1"/>
            <a:r>
              <a:rPr lang="en-US" sz="1800" dirty="0" err="1"/>
              <a:t>data.world</a:t>
            </a:r>
            <a:endParaRPr lang="en-US" sz="1800" dirty="0"/>
          </a:p>
          <a:p>
            <a:pPr lvl="1"/>
            <a:r>
              <a:rPr lang="en-US" sz="1800" dirty="0" err="1"/>
              <a:t>epa.gov</a:t>
            </a:r>
            <a:endParaRPr lang="en-US" sz="1800" dirty="0"/>
          </a:p>
          <a:p>
            <a:pPr lvl="1"/>
            <a:r>
              <a:rPr lang="en-US" sz="1800" dirty="0" err="1"/>
              <a:t>climate.gov</a:t>
            </a:r>
            <a:endParaRPr lang="en-US" sz="1800" dirty="0"/>
          </a:p>
          <a:p>
            <a:r>
              <a:rPr lang="en-US" sz="1650" dirty="0"/>
              <a:t>SQL:</a:t>
            </a:r>
          </a:p>
          <a:p>
            <a:pPr lvl="1"/>
            <a:r>
              <a:rPr lang="en-US" sz="1800" dirty="0"/>
              <a:t>add csv files and store in database</a:t>
            </a:r>
          </a:p>
          <a:p>
            <a:pPr lvl="1"/>
            <a:r>
              <a:rPr lang="en-US" sz="1800" dirty="0"/>
              <a:t>generate queries</a:t>
            </a:r>
          </a:p>
        </p:txBody>
      </p:sp>
      <p:sp>
        <p:nvSpPr>
          <p:cNvPr id="4" name="Text Placeholder 2">
            <a:extLst>
              <a:ext uri="{FF2B5EF4-FFF2-40B4-BE49-F238E27FC236}">
                <a16:creationId xmlns:a16="http://schemas.microsoft.com/office/drawing/2014/main" id="{384B8019-429C-5388-4C94-7BD0CE01086C}"/>
              </a:ext>
            </a:extLst>
          </p:cNvPr>
          <p:cNvSpPr txBox="1">
            <a:spLocks/>
          </p:cNvSpPr>
          <p:nvPr/>
        </p:nvSpPr>
        <p:spPr>
          <a:xfrm>
            <a:off x="4235360" y="1152475"/>
            <a:ext cx="364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9pPr>
          </a:lstStyle>
          <a:p>
            <a:r>
              <a:rPr lang="en-US" sz="1800" dirty="0"/>
              <a:t>Python libraries:</a:t>
            </a:r>
          </a:p>
          <a:p>
            <a:pPr lvl="1"/>
            <a:r>
              <a:rPr lang="en-US" sz="1800" dirty="0"/>
              <a:t>Pandas</a:t>
            </a:r>
          </a:p>
          <a:p>
            <a:pPr lvl="1"/>
            <a:r>
              <a:rPr lang="en-US" sz="1800" dirty="0"/>
              <a:t>Matplotlib</a:t>
            </a:r>
          </a:p>
          <a:p>
            <a:pPr lvl="1"/>
            <a:r>
              <a:rPr lang="en-US" sz="1800" dirty="0"/>
              <a:t>Seaborn</a:t>
            </a:r>
          </a:p>
          <a:p>
            <a:pPr lvl="1"/>
            <a:r>
              <a:rPr lang="en-US" sz="1800" dirty="0"/>
              <a:t>Folium</a:t>
            </a:r>
          </a:p>
          <a:p>
            <a:pPr lvl="1"/>
            <a:r>
              <a:rPr lang="en-US" sz="1800" dirty="0" err="1"/>
              <a:t>Plotly</a:t>
            </a:r>
            <a:endParaRPr lang="en-US" sz="1800" dirty="0"/>
          </a:p>
          <a:p>
            <a:r>
              <a:rPr lang="en-US" sz="1650" dirty="0"/>
              <a:t>Cleaning:</a:t>
            </a:r>
          </a:p>
          <a:p>
            <a:pPr lvl="1"/>
            <a:r>
              <a:rPr lang="en-US" sz="1800" dirty="0"/>
              <a:t>Sorted and grouped by temp and emissions</a:t>
            </a:r>
          </a:p>
          <a:p>
            <a:pPr lvl="1"/>
            <a:r>
              <a:rPr lang="en-US" sz="1800" dirty="0"/>
              <a:t>dropped null values</a:t>
            </a:r>
          </a:p>
        </p:txBody>
      </p:sp>
    </p:spTree>
    <p:extLst>
      <p:ext uri="{BB962C8B-B14F-4D97-AF65-F5344CB8AC3E}">
        <p14:creationId xmlns:p14="http://schemas.microsoft.com/office/powerpoint/2010/main" val="407440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C5F0-1687-9EFE-1F60-95406599F629}"/>
              </a:ext>
            </a:extLst>
          </p:cNvPr>
          <p:cNvSpPr>
            <a:spLocks noGrp="1"/>
          </p:cNvSpPr>
          <p:nvPr>
            <p:ph type="title"/>
          </p:nvPr>
        </p:nvSpPr>
        <p:spPr/>
        <p:txBody>
          <a:bodyPr/>
          <a:lstStyle/>
          <a:p>
            <a:r>
              <a:rPr lang="en-US" dirty="0"/>
              <a:t>Introduction</a:t>
            </a:r>
          </a:p>
        </p:txBody>
      </p:sp>
      <p:sp>
        <p:nvSpPr>
          <p:cNvPr id="3" name="Subtitle 2">
            <a:extLst>
              <a:ext uri="{FF2B5EF4-FFF2-40B4-BE49-F238E27FC236}">
                <a16:creationId xmlns:a16="http://schemas.microsoft.com/office/drawing/2014/main" id="{8059EF2E-8FDC-3B5E-72BE-86D3AF022E8F}"/>
              </a:ext>
            </a:extLst>
          </p:cNvPr>
          <p:cNvSpPr>
            <a:spLocks noGrp="1"/>
          </p:cNvSpPr>
          <p:nvPr>
            <p:ph type="subTitle" idx="1"/>
          </p:nvPr>
        </p:nvSpPr>
        <p:spPr/>
        <p:txBody>
          <a:bodyPr/>
          <a:lstStyle/>
          <a:p>
            <a:pPr>
              <a:buFontTx/>
              <a:buChar char="-"/>
            </a:pPr>
            <a:r>
              <a:rPr lang="en-US" dirty="0"/>
              <a:t>Define Climate Change</a:t>
            </a:r>
          </a:p>
          <a:p>
            <a:pPr>
              <a:buFontTx/>
              <a:buChar char="-"/>
            </a:pPr>
            <a:r>
              <a:rPr lang="en-US" dirty="0"/>
              <a:t>Climate Change vs Climate Variability</a:t>
            </a:r>
          </a:p>
          <a:p>
            <a:pPr>
              <a:buFontTx/>
              <a:buChar char="-"/>
            </a:pPr>
            <a:r>
              <a:rPr lang="en-US" dirty="0"/>
              <a:t>Importance of Understanding Climate Change</a:t>
            </a:r>
          </a:p>
        </p:txBody>
      </p:sp>
    </p:spTree>
    <p:extLst>
      <p:ext uri="{BB962C8B-B14F-4D97-AF65-F5344CB8AC3E}">
        <p14:creationId xmlns:p14="http://schemas.microsoft.com/office/powerpoint/2010/main" val="238523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What is global climate change?</a:t>
            </a:r>
          </a:p>
        </p:txBody>
      </p:sp>
    </p:spTree>
    <p:extLst>
      <p:ext uri="{BB962C8B-B14F-4D97-AF65-F5344CB8AC3E}">
        <p14:creationId xmlns:p14="http://schemas.microsoft.com/office/powerpoint/2010/main" val="43895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Climate change or climate variability?</a:t>
            </a:r>
          </a:p>
        </p:txBody>
      </p:sp>
    </p:spTree>
    <p:extLst>
      <p:ext uri="{BB962C8B-B14F-4D97-AF65-F5344CB8AC3E}">
        <p14:creationId xmlns:p14="http://schemas.microsoft.com/office/powerpoint/2010/main" val="302596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Why is understanding climate change important?</a:t>
            </a:r>
          </a:p>
        </p:txBody>
      </p:sp>
    </p:spTree>
    <p:extLst>
      <p:ext uri="{BB962C8B-B14F-4D97-AF65-F5344CB8AC3E}">
        <p14:creationId xmlns:p14="http://schemas.microsoft.com/office/powerpoint/2010/main" val="294242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Contributors to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1800" dirty="0"/>
              <a:t>Human effect</a:t>
            </a:r>
          </a:p>
          <a:p>
            <a:pPr>
              <a:lnSpc>
                <a:spcPct val="150000"/>
              </a:lnSpc>
            </a:pPr>
            <a:r>
              <a:rPr lang="en-US" sz="1800" dirty="0"/>
              <a:t>Greenhouse gases</a:t>
            </a:r>
          </a:p>
          <a:p>
            <a:pPr>
              <a:lnSpc>
                <a:spcPct val="150000"/>
              </a:lnSpc>
            </a:pPr>
            <a:r>
              <a:rPr lang="en-US" sz="1800" dirty="0"/>
              <a:t>Fossil fuels</a:t>
            </a:r>
          </a:p>
          <a:p>
            <a:pPr>
              <a:lnSpc>
                <a:spcPct val="150000"/>
              </a:lnSpc>
            </a:pPr>
            <a:r>
              <a:rPr lang="en-US" sz="1800" dirty="0"/>
              <a:t>Weather events</a:t>
            </a:r>
          </a:p>
          <a:p>
            <a:pPr>
              <a:lnSpc>
                <a:spcPct val="150000"/>
              </a:lnSpc>
            </a:pPr>
            <a:r>
              <a:rPr lang="en-US" sz="1800" dirty="0"/>
              <a:t>Agriculture</a:t>
            </a:r>
          </a:p>
        </p:txBody>
      </p:sp>
    </p:spTree>
    <p:extLst>
      <p:ext uri="{BB962C8B-B14F-4D97-AF65-F5344CB8AC3E}">
        <p14:creationId xmlns:p14="http://schemas.microsoft.com/office/powerpoint/2010/main" val="2132887402"/>
      </p:ext>
    </p:extLst>
  </p:cSld>
  <p:clrMapOvr>
    <a:masterClrMapping/>
  </p:clrMapOvr>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2407</Words>
  <Application>Microsoft Office PowerPoint</Application>
  <PresentationFormat>On-screen Show (16:9)</PresentationFormat>
  <Paragraphs>271</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Ingrid Darling</vt:lpstr>
      <vt:lpstr>Fahkwang</vt:lpstr>
      <vt:lpstr>Arial</vt:lpstr>
      <vt:lpstr>Slack-Lato</vt:lpstr>
      <vt:lpstr>-apple-system</vt:lpstr>
      <vt:lpstr>Roboto Condensed Light</vt:lpstr>
      <vt:lpstr>Quicksand</vt:lpstr>
      <vt:lpstr>What To Do For World Nature Conservation Day by Slidesgo</vt:lpstr>
      <vt:lpstr>Understanding Global Climate Change and it’s impact</vt:lpstr>
      <vt:lpstr>Agenda</vt:lpstr>
      <vt:lpstr>What We Looked At</vt:lpstr>
      <vt:lpstr>Data Exploration and Cleaning</vt:lpstr>
      <vt:lpstr>Introduction</vt:lpstr>
      <vt:lpstr>What is global climate change?</vt:lpstr>
      <vt:lpstr>Climate change or climate variability?</vt:lpstr>
      <vt:lpstr>Why is understanding climate change important?</vt:lpstr>
      <vt:lpstr>Contributors to Climate Change</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Methane Levels</vt:lpstr>
      <vt:lpstr>Methane Levels</vt:lpstr>
      <vt:lpstr>CO2 Levels</vt:lpstr>
      <vt:lpstr>Evidence of Climate Change</vt:lpstr>
      <vt:lpstr>Precipitation</vt:lpstr>
      <vt:lpstr>Temperatures</vt:lpstr>
      <vt:lpstr>Temperatures</vt:lpstr>
      <vt:lpstr>Temperatures</vt:lpstr>
      <vt:lpstr>Evidence of Climate Change</vt:lpstr>
      <vt:lpstr>Impacts of Climate Change</vt:lpstr>
      <vt:lpstr>Vulnerable Regions</vt:lpstr>
      <vt:lpstr>Effects From Home</vt:lpstr>
      <vt:lpstr>Effects from Home</vt:lpstr>
      <vt:lpstr>Vulnerable Regions</vt:lpstr>
      <vt:lpstr>Global Efforts to Address Climate Change</vt:lpstr>
      <vt:lpstr>What You Can Do</vt:lpstr>
      <vt:lpstr>Interactive Graphs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Global Climate Change and it’s impact</dc:title>
  <cp:lastModifiedBy>Linet Osoro</cp:lastModifiedBy>
  <cp:revision>9</cp:revision>
  <dcterms:modified xsi:type="dcterms:W3CDTF">2024-04-18T02:07:49Z</dcterms:modified>
</cp:coreProperties>
</file>